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5" r:id="rId3"/>
    <p:sldId id="27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7" r:id="rId23"/>
    <p:sldId id="278"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2342CEA3-3058-4D43-AE35-B3DA76CB4003}" type="datetimeFigureOut">
              <a:rPr lang="el-GR" smtClean="0"/>
              <a:pPr/>
              <a:t>21/9/2025</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2342CEA3-3058-4D43-AE35-B3DA76CB4003}" type="datetimeFigureOut">
              <a:rPr lang="el-GR" smtClean="0"/>
              <a:pPr/>
              <a:t>21/9/2025</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2342CEA3-3058-4D43-AE35-B3DA76CB4003}" type="datetimeFigureOut">
              <a:rPr lang="el-GR" smtClean="0"/>
              <a:pPr/>
              <a:t>21/9/2025</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D3F1D1C4-C2D9-4231-9FB2-B2D9D97AA41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2342CEA3-3058-4D43-AE35-B3DA76CB4003}" type="datetimeFigureOut">
              <a:rPr lang="el-GR" smtClean="0"/>
              <a:pPr/>
              <a:t>21/9/2025</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D3F1D1C4-C2D9-4231-9FB2-B2D9D97AA41D}" type="slidenum">
              <a:rPr lang="el-GR" smtClean="0"/>
              <a:pPr/>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342CEA3-3058-4D43-AE35-B3DA76CB4003}" type="datetimeFigureOut">
              <a:rPr lang="el-GR" smtClean="0"/>
              <a:pPr/>
              <a:t>21/9/2025</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smtClean="0"/>
              <a:t>21o </a:t>
            </a:r>
            <a:r>
              <a:rPr lang="el-GR" dirty="0" smtClean="0"/>
              <a:t>ΓΥΜΝΑΣΙΟ ΠΑΤΡΑΣ</a:t>
            </a:r>
            <a:endParaRPr lang="el-GR" dirty="0"/>
          </a:p>
        </p:txBody>
      </p:sp>
      <p:sp>
        <p:nvSpPr>
          <p:cNvPr id="3" name="2 - Υπότιτλος"/>
          <p:cNvSpPr>
            <a:spLocks noGrp="1"/>
          </p:cNvSpPr>
          <p:nvPr>
            <p:ph type="subTitle" idx="1"/>
          </p:nvPr>
        </p:nvSpPr>
        <p:spPr/>
        <p:txBody>
          <a:bodyPr>
            <a:normAutofit/>
          </a:bodyPr>
          <a:lstStyle/>
          <a:p>
            <a:r>
              <a:rPr lang="en-US" dirty="0" smtClean="0"/>
              <a:t>WELCOME TO HELLADA</a:t>
            </a:r>
          </a:p>
          <a:p>
            <a:r>
              <a:rPr lang="en-US" dirty="0" smtClean="0"/>
              <a:t>ERASMUS ACCREDITATION </a:t>
            </a:r>
          </a:p>
          <a:p>
            <a:endParaRPr lang="el-GR" dirty="0"/>
          </a:p>
        </p:txBody>
      </p:sp>
      <p:pic>
        <p:nvPicPr>
          <p:cNvPr id="1026" name="Picture 2" descr="C:\Users\User\Downloads\αρχείο λήψης (5).jpg"/>
          <p:cNvPicPr>
            <a:picLocks noChangeAspect="1" noChangeArrowheads="1"/>
          </p:cNvPicPr>
          <p:nvPr/>
        </p:nvPicPr>
        <p:blipFill>
          <a:blip r:embed="rId2" cstate="print"/>
          <a:srcRect/>
          <a:stretch>
            <a:fillRect/>
          </a:stretch>
        </p:blipFill>
        <p:spPr bwMode="auto">
          <a:xfrm>
            <a:off x="0" y="0"/>
            <a:ext cx="1838325" cy="1743075"/>
          </a:xfrm>
          <a:prstGeom prst="rect">
            <a:avLst/>
          </a:prstGeom>
          <a:noFill/>
        </p:spPr>
      </p:pic>
      <p:pic>
        <p:nvPicPr>
          <p:cNvPr id="1027" name="Picture 3" descr="C:\Users\User\Downloads\Erasmus_with_baseline-pos-ALL_lang_EN-002.png"/>
          <p:cNvPicPr>
            <a:picLocks noChangeAspect="1" noChangeArrowheads="1"/>
          </p:cNvPicPr>
          <p:nvPr/>
        </p:nvPicPr>
        <p:blipFill>
          <a:blip r:embed="rId3" cstate="print"/>
          <a:srcRect/>
          <a:stretch>
            <a:fillRect/>
          </a:stretch>
        </p:blipFill>
        <p:spPr bwMode="auto">
          <a:xfrm>
            <a:off x="-2916832" y="-243408"/>
            <a:ext cx="11606623" cy="24120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n-US" sz="2400" dirty="0" smtClean="0"/>
              <a:t>The Greeks borrowed their alphabet from the Phoenicians.</a:t>
            </a:r>
          </a:p>
          <a:p>
            <a:r>
              <a:rPr lang="en-US" sz="2400" dirty="0" smtClean="0"/>
              <a:t>Most European languages, including English borrowed ideas from the Greek  alphabet</a:t>
            </a:r>
            <a:endParaRPr lang="el-GR" dirty="0"/>
          </a:p>
        </p:txBody>
      </p:sp>
      <p:sp>
        <p:nvSpPr>
          <p:cNvPr id="3" name="2 - Τίτλος"/>
          <p:cNvSpPr>
            <a:spLocks noGrp="1"/>
          </p:cNvSpPr>
          <p:nvPr>
            <p:ph type="title"/>
          </p:nvPr>
        </p:nvSpPr>
        <p:spPr/>
        <p:txBody>
          <a:bodyPr/>
          <a:lstStyle/>
          <a:p>
            <a:r>
              <a:rPr lang="en-US" dirty="0" smtClean="0"/>
              <a:t>The Greek Alphabet</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5123" name="Picture 3" descr="C:\Users\User\Desktop\ΥΠΟΔΟΧΗ 2025\AncientGreekAlphabet2-fab1ad2.jpg"/>
          <p:cNvPicPr>
            <a:picLocks noGrp="1" noChangeAspect="1" noChangeArrowheads="1"/>
          </p:cNvPicPr>
          <p:nvPr>
            <p:ph idx="1"/>
          </p:nvPr>
        </p:nvPicPr>
        <p:blipFill>
          <a:blip r:embed="rId2" cstate="print"/>
          <a:srcRect/>
          <a:stretch>
            <a:fillRect/>
          </a:stretch>
        </p:blipFill>
        <p:spPr bwMode="auto">
          <a:xfrm>
            <a:off x="683568" y="476672"/>
            <a:ext cx="7704856" cy="5530428"/>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n-US" sz="2800" dirty="0" smtClean="0"/>
              <a:t>Socrates was a philosopher of Ancient Greece.</a:t>
            </a:r>
          </a:p>
          <a:p>
            <a:r>
              <a:rPr lang="en-US" sz="2800" dirty="0" smtClean="0"/>
              <a:t>A philosopher is someone who tries to explain the nature of life.</a:t>
            </a:r>
          </a:p>
          <a:p>
            <a:r>
              <a:rPr lang="en-US" sz="2800" dirty="0" smtClean="0"/>
              <a:t>Socrates taught by </a:t>
            </a:r>
            <a:r>
              <a:rPr lang="en-US" sz="2800" dirty="0" err="1" smtClean="0"/>
              <a:t>by</a:t>
            </a:r>
            <a:r>
              <a:rPr lang="en-US" sz="2800" dirty="0" smtClean="0"/>
              <a:t> asking questions. This method of questioning is still called the Socratic method.</a:t>
            </a:r>
            <a:endParaRPr lang="el-GR" dirty="0"/>
          </a:p>
        </p:txBody>
      </p:sp>
      <p:sp>
        <p:nvSpPr>
          <p:cNvPr id="3" name="2 - Τίτλος"/>
          <p:cNvSpPr>
            <a:spLocks noGrp="1"/>
          </p:cNvSpPr>
          <p:nvPr>
            <p:ph type="title"/>
          </p:nvPr>
        </p:nvSpPr>
        <p:spPr/>
        <p:txBody>
          <a:bodyPr/>
          <a:lstStyle/>
          <a:p>
            <a:r>
              <a:rPr lang="en-US" dirty="0" smtClean="0"/>
              <a:t>Socrates</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6146" name="Picture 2" descr="C:\Users\User\Desktop\ΥΠΟΔΟΧΗ 2025\socrates-now-900x600.jpg"/>
          <p:cNvPicPr>
            <a:picLocks noGrp="1" noChangeAspect="1" noChangeArrowheads="1"/>
          </p:cNvPicPr>
          <p:nvPr>
            <p:ph idx="1"/>
          </p:nvPr>
        </p:nvPicPr>
        <p:blipFill>
          <a:blip r:embed="rId2" cstate="print"/>
          <a:srcRect/>
          <a:stretch>
            <a:fillRect/>
          </a:stretch>
        </p:blipFill>
        <p:spPr bwMode="auto">
          <a:xfrm>
            <a:off x="683568" y="476672"/>
            <a:ext cx="7632848" cy="5530428"/>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n-US" sz="2800" dirty="0" smtClean="0"/>
              <a:t>Alexander the Great was the son of King Phillip II of Macedonia. </a:t>
            </a:r>
          </a:p>
          <a:p>
            <a:r>
              <a:rPr lang="en-US" sz="2800" dirty="0" smtClean="0"/>
              <a:t>Alexander conquered Persia, Egypt, the Middle East and Northern India. </a:t>
            </a:r>
          </a:p>
          <a:p>
            <a:r>
              <a:rPr lang="en-US" sz="2800" dirty="0" smtClean="0"/>
              <a:t>He died at age 33 from malaria. </a:t>
            </a:r>
          </a:p>
          <a:p>
            <a:endParaRPr lang="el-GR" dirty="0"/>
          </a:p>
        </p:txBody>
      </p:sp>
      <p:sp>
        <p:nvSpPr>
          <p:cNvPr id="3" name="2 - Τίτλος"/>
          <p:cNvSpPr>
            <a:spLocks noGrp="1"/>
          </p:cNvSpPr>
          <p:nvPr>
            <p:ph type="title"/>
          </p:nvPr>
        </p:nvSpPr>
        <p:spPr/>
        <p:txBody>
          <a:bodyPr/>
          <a:lstStyle/>
          <a:p>
            <a:r>
              <a:rPr lang="en-US" dirty="0" smtClean="0"/>
              <a:t>Alexander the Great</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7170" name="Picture 2" descr="C:\Users\User\Desktop\ΥΠΟΔΟΧΗ 2025\alexander-the-great-statue-in-nea-roda-halkidiki-greece.jpg"/>
          <p:cNvPicPr>
            <a:picLocks noGrp="1" noChangeAspect="1" noChangeArrowheads="1"/>
          </p:cNvPicPr>
          <p:nvPr>
            <p:ph idx="1"/>
          </p:nvPr>
        </p:nvPicPr>
        <p:blipFill>
          <a:blip r:embed="rId2" cstate="print"/>
          <a:srcRect/>
          <a:stretch>
            <a:fillRect/>
          </a:stretch>
        </p:blipFill>
        <p:spPr bwMode="auto">
          <a:xfrm>
            <a:off x="755576" y="764704"/>
            <a:ext cx="7128792" cy="5242396"/>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lnSpcReduction="10000"/>
          </a:bodyPr>
          <a:lstStyle/>
          <a:p>
            <a:r>
              <a:rPr lang="en-US" dirty="0" smtClean="0"/>
              <a:t>Greek cuisine is based on ingredients from the Mediterranean like wheat, olive oil, wine, fish, herbs and spices. It has been influenced by Middle Eastern cuisine and has influenced Western cuisines through ancient Rome. Common ingredients include feta cheese, </a:t>
            </a:r>
            <a:r>
              <a:rPr lang="en-US" dirty="0" err="1" smtClean="0"/>
              <a:t>filo</a:t>
            </a:r>
            <a:r>
              <a:rPr lang="en-US" dirty="0" smtClean="0"/>
              <a:t> pastry, olives, yogurt and honey. Popular dishes include Greek salad, </a:t>
            </a:r>
            <a:r>
              <a:rPr lang="en-US" dirty="0" err="1" smtClean="0"/>
              <a:t>souvlaki</a:t>
            </a:r>
            <a:r>
              <a:rPr lang="en-US" dirty="0" smtClean="0"/>
              <a:t>, </a:t>
            </a:r>
            <a:r>
              <a:rPr lang="en-US" dirty="0" err="1" smtClean="0"/>
              <a:t>moussaka</a:t>
            </a:r>
            <a:r>
              <a:rPr lang="en-US" dirty="0" smtClean="0"/>
              <a:t> and </a:t>
            </a:r>
            <a:r>
              <a:rPr lang="en-US" dirty="0" err="1" smtClean="0"/>
              <a:t>spanakopita</a:t>
            </a:r>
            <a:r>
              <a:rPr lang="en-US" dirty="0" smtClean="0"/>
              <a:t>. Regional cuisines vary but use local vegetables, fruits, herbs and cooking methods.</a:t>
            </a:r>
          </a:p>
          <a:p>
            <a:endParaRPr lang="en-US" b="1" dirty="0" smtClean="0"/>
          </a:p>
          <a:p>
            <a:endParaRPr lang="el-GR" dirty="0"/>
          </a:p>
        </p:txBody>
      </p:sp>
      <p:sp>
        <p:nvSpPr>
          <p:cNvPr id="3" name="2 - Τίτλος"/>
          <p:cNvSpPr>
            <a:spLocks noGrp="1"/>
          </p:cNvSpPr>
          <p:nvPr>
            <p:ph type="title"/>
          </p:nvPr>
        </p:nvSpPr>
        <p:spPr/>
        <p:txBody>
          <a:bodyPr/>
          <a:lstStyle/>
          <a:p>
            <a:r>
              <a:rPr lang="en-US" dirty="0" smtClean="0"/>
              <a:t>GREEK CUISINE</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8194" name="Picture 2" descr="C:\Users\User\Desktop\ΥΠΟΔΟΧΗ 2025\images.jpg"/>
          <p:cNvPicPr>
            <a:picLocks noGrp="1" noChangeAspect="1" noChangeArrowheads="1"/>
          </p:cNvPicPr>
          <p:nvPr>
            <p:ph idx="1"/>
          </p:nvPr>
        </p:nvPicPr>
        <p:blipFill>
          <a:blip r:embed="rId2" cstate="print"/>
          <a:srcRect/>
          <a:stretch>
            <a:fillRect/>
          </a:stretch>
        </p:blipFill>
        <p:spPr bwMode="auto">
          <a:xfrm>
            <a:off x="539552" y="692696"/>
            <a:ext cx="7632848" cy="468052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9218" name="Picture 2" descr="C:\Users\User\Desktop\ΥΠΟΔΟΧΗ 2025\images (2).jpg"/>
          <p:cNvPicPr>
            <a:picLocks noGrp="1" noChangeAspect="1" noChangeArrowheads="1"/>
          </p:cNvPicPr>
          <p:nvPr>
            <p:ph idx="1"/>
          </p:nvPr>
        </p:nvPicPr>
        <p:blipFill>
          <a:blip r:embed="rId2" cstate="print"/>
          <a:srcRect/>
          <a:stretch>
            <a:fillRect/>
          </a:stretch>
        </p:blipFill>
        <p:spPr bwMode="auto">
          <a:xfrm>
            <a:off x="1043608" y="476672"/>
            <a:ext cx="7272808" cy="4968552"/>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10242" name="Picture 2" descr="C:\Users\User\Desktop\ΥΠΟΔΟΧΗ 2025\αρχείο λήψης.jpg"/>
          <p:cNvPicPr>
            <a:picLocks noGrp="1" noChangeAspect="1" noChangeArrowheads="1"/>
          </p:cNvPicPr>
          <p:nvPr>
            <p:ph idx="1"/>
          </p:nvPr>
        </p:nvPicPr>
        <p:blipFill>
          <a:blip r:embed="rId2" cstate="print"/>
          <a:srcRect/>
          <a:stretch>
            <a:fillRect/>
          </a:stretch>
        </p:blipFill>
        <p:spPr bwMode="auto">
          <a:xfrm>
            <a:off x="1043608" y="620688"/>
            <a:ext cx="7920880" cy="540059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a:bodyPr>
          <a:lstStyle/>
          <a:p>
            <a:r>
              <a:rPr lang="en-US" dirty="0" smtClean="0"/>
              <a:t>Hellenic Republic </a:t>
            </a:r>
            <a:r>
              <a:rPr lang="el-GR" dirty="0" smtClean="0"/>
              <a:t>Ελληνική Δημοκρατία (</a:t>
            </a:r>
            <a:r>
              <a:rPr lang="en-US" dirty="0" smtClean="0"/>
              <a:t>Greek) </a:t>
            </a:r>
            <a:r>
              <a:rPr lang="en-US" dirty="0" err="1" smtClean="0"/>
              <a:t>Ellinikí</a:t>
            </a:r>
            <a:r>
              <a:rPr lang="en-US" dirty="0" smtClean="0"/>
              <a:t> </a:t>
            </a:r>
            <a:r>
              <a:rPr lang="en-US" dirty="0" err="1" smtClean="0"/>
              <a:t>Dimokratía</a:t>
            </a:r>
            <a:endParaRPr lang="en-US" dirty="0" smtClean="0"/>
          </a:p>
          <a:p>
            <a:r>
              <a:rPr lang="en-US" dirty="0" smtClean="0"/>
              <a:t>The country comprises nine  geographic regions , and has a population of over 10.4 million. </a:t>
            </a:r>
          </a:p>
          <a:p>
            <a:r>
              <a:rPr lang="en-US" dirty="0" smtClean="0"/>
              <a:t>Athens is the nation's capital and its largest city , followed by Thessaloniki and Patras</a:t>
            </a:r>
          </a:p>
          <a:p>
            <a:r>
              <a:rPr lang="en-US" dirty="0" smtClean="0"/>
              <a:t>Anthem: </a:t>
            </a:r>
            <a:r>
              <a:rPr lang="el-GR" dirty="0" smtClean="0"/>
              <a:t>Ύμνος εις την </a:t>
            </a:r>
            <a:r>
              <a:rPr lang="el-GR" dirty="0" err="1" smtClean="0"/>
              <a:t>Ελευθερίαν</a:t>
            </a:r>
            <a:r>
              <a:rPr lang="en-US" dirty="0" smtClean="0"/>
              <a:t> </a:t>
            </a:r>
            <a:r>
              <a:rPr lang="en-US" dirty="0" err="1" smtClean="0"/>
              <a:t>Ímnos</a:t>
            </a:r>
            <a:r>
              <a:rPr lang="en-US" dirty="0" smtClean="0"/>
              <a:t> is tin </a:t>
            </a:r>
            <a:r>
              <a:rPr lang="en-US" dirty="0" err="1" smtClean="0"/>
              <a:t>Eleftherían</a:t>
            </a:r>
            <a:r>
              <a:rPr lang="en-US" dirty="0" smtClean="0"/>
              <a:t/>
            </a:r>
            <a:br>
              <a:rPr lang="en-US" dirty="0" smtClean="0"/>
            </a:br>
            <a:endParaRPr lang="en-US" dirty="0" smtClean="0"/>
          </a:p>
          <a:p>
            <a:endParaRPr lang="el-GR" dirty="0"/>
          </a:p>
        </p:txBody>
      </p:sp>
      <p:sp>
        <p:nvSpPr>
          <p:cNvPr id="3" name="2 - Τίτλος"/>
          <p:cNvSpPr>
            <a:spLocks noGrp="1"/>
          </p:cNvSpPr>
          <p:nvPr>
            <p:ph type="title"/>
          </p:nvPr>
        </p:nvSpPr>
        <p:spPr/>
        <p:txBody>
          <a:bodyPr/>
          <a:lstStyle/>
          <a:p>
            <a:r>
              <a:rPr lang="en-US" dirty="0" smtClean="0"/>
              <a:t>FACTS </a:t>
            </a: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11266" name="Picture 2" descr="C:\Users\User\Desktop\ΥΠΟΔΟΧΗ 2025\images (3).jpg"/>
          <p:cNvPicPr>
            <a:picLocks noGrp="1" noChangeAspect="1" noChangeArrowheads="1"/>
          </p:cNvPicPr>
          <p:nvPr>
            <p:ph idx="1"/>
          </p:nvPr>
        </p:nvPicPr>
        <p:blipFill>
          <a:blip r:embed="rId2" cstate="print"/>
          <a:srcRect/>
          <a:stretch>
            <a:fillRect/>
          </a:stretch>
        </p:blipFill>
        <p:spPr bwMode="auto">
          <a:xfrm>
            <a:off x="899592" y="620688"/>
            <a:ext cx="7128792" cy="4968552"/>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12290" name="Picture 2" descr="C:\Users\User\Desktop\ΥΠΟΔΟΧΗ 2025\spanakopita-greek-food_dd3bda740c.jpeg"/>
          <p:cNvPicPr>
            <a:picLocks noGrp="1" noChangeAspect="1" noChangeArrowheads="1"/>
          </p:cNvPicPr>
          <p:nvPr>
            <p:ph idx="1"/>
          </p:nvPr>
        </p:nvPicPr>
        <p:blipFill>
          <a:blip r:embed="rId2" cstate="print"/>
          <a:srcRect/>
          <a:stretch>
            <a:fillRect/>
          </a:stretch>
        </p:blipFill>
        <p:spPr bwMode="auto">
          <a:xfrm>
            <a:off x="1177528" y="1481138"/>
            <a:ext cx="6788943" cy="452596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1026" name="Picture 2" descr="C:\Users\User\Downloads\greek_foods_IMG_0788-1024x768.jpg"/>
          <p:cNvPicPr>
            <a:picLocks noGrp="1" noChangeAspect="1" noChangeArrowheads="1"/>
          </p:cNvPicPr>
          <p:nvPr>
            <p:ph idx="1"/>
          </p:nvPr>
        </p:nvPicPr>
        <p:blipFill>
          <a:blip r:embed="rId2" cstate="print"/>
          <a:srcRect/>
          <a:stretch>
            <a:fillRect/>
          </a:stretch>
        </p:blipFill>
        <p:spPr bwMode="auto">
          <a:xfrm>
            <a:off x="827584" y="260648"/>
            <a:ext cx="7704856" cy="5746452"/>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3076" name="Picture 4" descr="C:\Users\User\Downloads\greek_foods_IMG_2557-1024x829 (1).jpg"/>
          <p:cNvPicPr>
            <a:picLocks noGrp="1" noChangeAspect="1" noChangeArrowheads="1"/>
          </p:cNvPicPr>
          <p:nvPr>
            <p:ph idx="1"/>
          </p:nvPr>
        </p:nvPicPr>
        <p:blipFill>
          <a:blip r:embed="rId2" cstate="print"/>
          <a:srcRect/>
          <a:stretch>
            <a:fillRect/>
          </a:stretch>
        </p:blipFill>
        <p:spPr bwMode="auto">
          <a:xfrm>
            <a:off x="827584" y="836712"/>
            <a:ext cx="7344815" cy="5170388"/>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14338" name="Picture 2" descr="C:\Users\User\Desktop\ΥΠΟΔΟΧΗ 2025\Flag_of_Greece.svg (1).png"/>
          <p:cNvPicPr>
            <a:picLocks noGrp="1" noChangeAspect="1" noChangeArrowheads="1"/>
          </p:cNvPicPr>
          <p:nvPr>
            <p:ph idx="1"/>
          </p:nvPr>
        </p:nvPicPr>
        <p:blipFill>
          <a:blip r:embed="rId2" cstate="print"/>
          <a:srcRect/>
          <a:stretch>
            <a:fillRect/>
          </a:stretch>
        </p:blipFill>
        <p:spPr bwMode="auto">
          <a:xfrm>
            <a:off x="1179185" y="1481138"/>
            <a:ext cx="6785630" cy="4525962"/>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pPr>
              <a:lnSpc>
                <a:spcPct val="90000"/>
              </a:lnSpc>
            </a:pPr>
            <a:r>
              <a:rPr lang="en-US" dirty="0" smtClean="0"/>
              <a:t>Greece is a small country in Europe.</a:t>
            </a:r>
          </a:p>
          <a:p>
            <a:pPr>
              <a:lnSpc>
                <a:spcPct val="90000"/>
              </a:lnSpc>
            </a:pPr>
            <a:r>
              <a:rPr lang="en-US" dirty="0" smtClean="0"/>
              <a:t>Greece is near the Mediterranean Sea.</a:t>
            </a:r>
          </a:p>
          <a:p>
            <a:pPr>
              <a:lnSpc>
                <a:spcPct val="90000"/>
              </a:lnSpc>
            </a:pPr>
            <a:r>
              <a:rPr lang="en-US" dirty="0" smtClean="0"/>
              <a:t>The main part of Greece in on a peninsula which is a body of land surrounded by water on three sides. </a:t>
            </a:r>
          </a:p>
          <a:p>
            <a:pPr>
              <a:lnSpc>
                <a:spcPct val="90000"/>
              </a:lnSpc>
            </a:pPr>
            <a:r>
              <a:rPr lang="en-US" dirty="0" smtClean="0"/>
              <a:t>The rest of Greece is made up of islands There are over 2000 islands that make up the Greek nation. Islands account for around 20% of the country’s land area</a:t>
            </a:r>
          </a:p>
          <a:p>
            <a:pPr>
              <a:lnSpc>
                <a:spcPct val="90000"/>
              </a:lnSpc>
            </a:pPr>
            <a:r>
              <a:rPr lang="en-US" dirty="0" smtClean="0"/>
              <a:t>Greece is one of the most mountainous countries in Europe</a:t>
            </a:r>
          </a:p>
          <a:p>
            <a:pPr>
              <a:lnSpc>
                <a:spcPct val="90000"/>
              </a:lnSpc>
            </a:pPr>
            <a:r>
              <a:rPr lang="en-US" dirty="0" smtClean="0"/>
              <a:t>In Greek mythology, Mount Olympus is said to be the seat of the Gods. Mount Olympus is the highest mountain in Greece.</a:t>
            </a:r>
            <a:endParaRPr lang="el-GR" dirty="0"/>
          </a:p>
        </p:txBody>
      </p:sp>
      <p:sp>
        <p:nvSpPr>
          <p:cNvPr id="2" name="1 - Τίτλος"/>
          <p:cNvSpPr>
            <a:spLocks noGrp="1"/>
          </p:cNvSpPr>
          <p:nvPr>
            <p:ph type="title"/>
          </p:nvPr>
        </p:nvSpPr>
        <p:spPr/>
        <p:txBody>
          <a:bodyPr/>
          <a:lstStyle/>
          <a:p>
            <a:r>
              <a:rPr lang="en-US" dirty="0" smtClean="0"/>
              <a:t>Geography of Greece</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ΥΠΟΔΟΧΗ 2025\images (1).jpg"/>
          <p:cNvPicPr>
            <a:picLocks noGrp="1" noChangeAspect="1" noChangeArrowheads="1"/>
          </p:cNvPicPr>
          <p:nvPr>
            <p:ph idx="1"/>
          </p:nvPr>
        </p:nvPicPr>
        <p:blipFill>
          <a:blip r:embed="rId2" cstate="print"/>
          <a:srcRect/>
          <a:stretch>
            <a:fillRect/>
          </a:stretch>
        </p:blipFill>
        <p:spPr bwMode="auto">
          <a:xfrm>
            <a:off x="539552" y="260648"/>
            <a:ext cx="7992887" cy="5832648"/>
          </a:xfrm>
          <a:prstGeom prst="rect">
            <a:avLst/>
          </a:prstGeom>
          <a:noFill/>
        </p:spPr>
      </p:pic>
      <p:sp>
        <p:nvSpPr>
          <p:cNvPr id="2" name="1 - Τίτλος"/>
          <p:cNvSpPr>
            <a:spLocks noGrp="1"/>
          </p:cNvSpPr>
          <p:nvPr>
            <p:ph type="title"/>
          </p:nvPr>
        </p:nvSpPr>
        <p:spPr/>
        <p:txBody>
          <a:bodyPr/>
          <a:lstStyle/>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lnSpc>
                <a:spcPct val="90000"/>
              </a:lnSpc>
            </a:pPr>
            <a:r>
              <a:rPr lang="en-US" sz="2400" dirty="0" smtClean="0"/>
              <a:t>Athens was an important Greek city-state.</a:t>
            </a:r>
          </a:p>
          <a:p>
            <a:pPr>
              <a:lnSpc>
                <a:spcPct val="90000"/>
              </a:lnSpc>
            </a:pPr>
            <a:r>
              <a:rPr lang="en-US" sz="2400" dirty="0" smtClean="0"/>
              <a:t>Athens became the world’s first democracy around 508 B.C. A democracy is a government in which all citizens can vote and have equal say in what happens. </a:t>
            </a:r>
          </a:p>
          <a:p>
            <a:r>
              <a:rPr lang="en-US" sz="2400" dirty="0" smtClean="0"/>
              <a:t>Sparta was also a Greek city-state.</a:t>
            </a:r>
          </a:p>
          <a:p>
            <a:r>
              <a:rPr lang="en-US" sz="2400" dirty="0" smtClean="0"/>
              <a:t>Sparta was very powerful and had its own army.</a:t>
            </a:r>
          </a:p>
          <a:p>
            <a:r>
              <a:rPr lang="en-US" sz="2400" dirty="0" smtClean="0"/>
              <a:t>Sparta conquered other city-states to gain wealth and power.</a:t>
            </a:r>
          </a:p>
          <a:p>
            <a:r>
              <a:rPr lang="en-US" sz="2400" dirty="0" smtClean="0"/>
              <a:t>There were three classes of people in Sparta. Citizens, non-citizens, and slaves.</a:t>
            </a:r>
          </a:p>
          <a:p>
            <a:endParaRPr lang="el-GR" dirty="0"/>
          </a:p>
        </p:txBody>
      </p:sp>
      <p:sp>
        <p:nvSpPr>
          <p:cNvPr id="2" name="1 - Τίτλος"/>
          <p:cNvSpPr>
            <a:spLocks noGrp="1"/>
          </p:cNvSpPr>
          <p:nvPr>
            <p:ph type="title"/>
          </p:nvPr>
        </p:nvSpPr>
        <p:spPr/>
        <p:txBody>
          <a:bodyPr/>
          <a:lstStyle/>
          <a:p>
            <a:r>
              <a:rPr lang="en-US" dirty="0" smtClean="0"/>
              <a:t>HISTORICAL FACTS</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lstStyle/>
          <a:p>
            <a:r>
              <a:rPr lang="en-US" sz="2800" dirty="0" smtClean="0"/>
              <a:t>Pericles was the leader of creating democracy in Athens.</a:t>
            </a:r>
          </a:p>
          <a:p>
            <a:r>
              <a:rPr lang="en-US" sz="2800" dirty="0" smtClean="0"/>
              <a:t>He had many buildings constructed.</a:t>
            </a:r>
          </a:p>
          <a:p>
            <a:r>
              <a:rPr lang="en-US" sz="2800" dirty="0" smtClean="0"/>
              <a:t>Pericles had the Parthenon and the Acropolis built. </a:t>
            </a:r>
          </a:p>
          <a:p>
            <a:endParaRPr lang="en-US" sz="2800" dirty="0" smtClean="0"/>
          </a:p>
          <a:p>
            <a:endParaRPr lang="en-US" sz="2800" dirty="0" smtClean="0"/>
          </a:p>
          <a:p>
            <a:endParaRPr lang="el-GR" dirty="0"/>
          </a:p>
        </p:txBody>
      </p:sp>
      <p:sp>
        <p:nvSpPr>
          <p:cNvPr id="3" name="2 - Τίτλος"/>
          <p:cNvSpPr>
            <a:spLocks noGrp="1"/>
          </p:cNvSpPr>
          <p:nvPr>
            <p:ph type="title"/>
          </p:nvPr>
        </p:nvSpPr>
        <p:spPr/>
        <p:txBody>
          <a:bodyPr/>
          <a:lstStyle/>
          <a:p>
            <a:r>
              <a:rPr lang="en-US" dirty="0" smtClean="0"/>
              <a:t>PERICLES</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3074" name="Picture 2" descr="C:\Users\User\Desktop\ΥΠΟΔΟΧΗ 2025\170px-Bust_Pericles_Chiaramonti.jpg"/>
          <p:cNvPicPr>
            <a:picLocks noGrp="1" noChangeAspect="1" noChangeArrowheads="1"/>
          </p:cNvPicPr>
          <p:nvPr>
            <p:ph idx="1"/>
          </p:nvPr>
        </p:nvPicPr>
        <p:blipFill>
          <a:blip r:embed="rId2" cstate="print"/>
          <a:srcRect/>
          <a:stretch>
            <a:fillRect/>
          </a:stretch>
        </p:blipFill>
        <p:spPr bwMode="auto">
          <a:xfrm>
            <a:off x="1043608" y="764704"/>
            <a:ext cx="6984776" cy="532859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p:txBody>
          <a:bodyPr/>
          <a:lstStyle/>
          <a:p>
            <a:endParaRPr lang="el-GR"/>
          </a:p>
        </p:txBody>
      </p:sp>
      <p:pic>
        <p:nvPicPr>
          <p:cNvPr id="4098" name="Picture 2" descr="C:\Users\User\Desktop\ΥΠΟΔΟΧΗ 2025\parthenon_1200.jpg"/>
          <p:cNvPicPr>
            <a:picLocks noGrp="1" noChangeAspect="1" noChangeArrowheads="1"/>
          </p:cNvPicPr>
          <p:nvPr>
            <p:ph idx="1"/>
          </p:nvPr>
        </p:nvPicPr>
        <p:blipFill>
          <a:blip r:embed="rId2" cstate="print"/>
          <a:srcRect/>
          <a:stretch>
            <a:fillRect/>
          </a:stretch>
        </p:blipFill>
        <p:spPr bwMode="auto">
          <a:xfrm>
            <a:off x="827584" y="692696"/>
            <a:ext cx="8064896" cy="5314404"/>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101</TotalTime>
  <Words>412</Words>
  <Application>Microsoft Office PowerPoint</Application>
  <PresentationFormat>Προβολή στην οθόνη (4:3)</PresentationFormat>
  <Paragraphs>40</Paragraphs>
  <Slides>23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23</vt:i4>
      </vt:variant>
    </vt:vector>
  </HeadingPairs>
  <TitlesOfParts>
    <vt:vector size="24" baseType="lpstr">
      <vt:lpstr>Συγκέντρωση</vt:lpstr>
      <vt:lpstr>21o ΓΥΜΝΑΣΙΟ ΠΑΤΡΑΣ</vt:lpstr>
      <vt:lpstr>FACTS </vt:lpstr>
      <vt:lpstr>Διαφάνεια 3</vt:lpstr>
      <vt:lpstr>Geography of Greece</vt:lpstr>
      <vt:lpstr>Διαφάνεια 5</vt:lpstr>
      <vt:lpstr>HISTORICAL FACTS</vt:lpstr>
      <vt:lpstr>PERICLES</vt:lpstr>
      <vt:lpstr>Διαφάνεια 8</vt:lpstr>
      <vt:lpstr>Διαφάνεια 9</vt:lpstr>
      <vt:lpstr>The Greek Alphabet</vt:lpstr>
      <vt:lpstr>Διαφάνεια 11</vt:lpstr>
      <vt:lpstr>Socrates</vt:lpstr>
      <vt:lpstr>Διαφάνεια 13</vt:lpstr>
      <vt:lpstr>Alexander the Great</vt:lpstr>
      <vt:lpstr>Διαφάνεια 15</vt:lpstr>
      <vt:lpstr>GREEK CUISINE</vt:lpstr>
      <vt:lpstr>Διαφάνεια 17</vt:lpstr>
      <vt:lpstr>Διαφάνεια 18</vt:lpstr>
      <vt:lpstr>Διαφάνεια 19</vt:lpstr>
      <vt:lpstr>Διαφάνεια 20</vt:lpstr>
      <vt:lpstr>Διαφάνεια 21</vt:lpstr>
      <vt:lpstr>Διαφάνεια 22</vt:lpstr>
      <vt:lpstr>Διαφάνεια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21o ΓΥΜΝΑΣΙΟ ΠΑΤΡΑΣ</dc:title>
  <dc:creator>User</dc:creator>
  <cp:lastModifiedBy>User</cp:lastModifiedBy>
  <cp:revision>13</cp:revision>
  <dcterms:created xsi:type="dcterms:W3CDTF">2025-02-16T04:20:36Z</dcterms:created>
  <dcterms:modified xsi:type="dcterms:W3CDTF">2025-09-21T05:57:03Z</dcterms:modified>
</cp:coreProperties>
</file>