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61" r:id="rId5"/>
    <p:sldId id="259" r:id="rId6"/>
    <p:sldId id="262" r:id="rId7"/>
    <p:sldId id="263" r:id="rId8"/>
    <p:sldId id="264" r:id="rId9"/>
    <p:sldId id="258"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2342CEA3-3058-4D43-AE35-B3DA76CB4003}" type="datetimeFigureOut">
              <a:rPr lang="el-GR" smtClean="0"/>
              <a:pPr/>
              <a:t>16/1/2025</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2342CEA3-3058-4D43-AE35-B3DA76CB4003}" type="datetimeFigureOut">
              <a:rPr lang="el-GR" smtClean="0"/>
              <a:pPr/>
              <a:t>16/1/2025</a:t>
            </a:fld>
            <a:endParaRPr lang="el-GR"/>
          </a:p>
        </p:txBody>
      </p:sp>
      <p:sp>
        <p:nvSpPr>
          <p:cNvPr id="27" name="2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2342CEA3-3058-4D43-AE35-B3DA76CB4003}" type="datetimeFigureOut">
              <a:rPr lang="el-GR" smtClean="0"/>
              <a:pPr/>
              <a:t>16/1/2025</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16/1/2025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342CEA3-3058-4D43-AE35-B3DA76CB4003}" type="datetimeFigureOut">
              <a:rPr lang="el-GR" smtClean="0"/>
              <a:pPr/>
              <a:t>16/1/2025</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bjCGgHw2eT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Patra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PATRAS OUR CITY</a:t>
            </a:r>
            <a:endParaRPr lang="el-GR" dirty="0"/>
          </a:p>
        </p:txBody>
      </p:sp>
      <p:sp>
        <p:nvSpPr>
          <p:cNvPr id="3" name="2 - Υπότιτλος"/>
          <p:cNvSpPr>
            <a:spLocks noGrp="1"/>
          </p:cNvSpPr>
          <p:nvPr>
            <p:ph type="subTitle" idx="1"/>
          </p:nvPr>
        </p:nvSpPr>
        <p:spPr/>
        <p:txBody>
          <a:bodyPr/>
          <a:lstStyle/>
          <a:p>
            <a:r>
              <a:rPr lang="en-US" dirty="0" smtClean="0"/>
              <a:t>21 ST LOWER SECONDARY SCHOOL OF PATRAS</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CARNIVAL</a:t>
            </a:r>
            <a:endParaRPr lang="el-GR" dirty="0"/>
          </a:p>
        </p:txBody>
      </p:sp>
      <p:pic>
        <p:nvPicPr>
          <p:cNvPr id="7170" name="Picture 2" descr="C:\Users\Niki\Desktop\αρχείο λήψης.jpg"/>
          <p:cNvPicPr>
            <a:picLocks noGrp="1" noChangeAspect="1" noChangeArrowheads="1"/>
          </p:cNvPicPr>
          <p:nvPr>
            <p:ph idx="1"/>
          </p:nvPr>
        </p:nvPicPr>
        <p:blipFill>
          <a:blip r:embed="rId2" cstate="print"/>
          <a:srcRect/>
          <a:stretch>
            <a:fillRect/>
          </a:stretch>
        </p:blipFill>
        <p:spPr bwMode="auto">
          <a:xfrm>
            <a:off x="857224" y="1857364"/>
            <a:ext cx="2362200" cy="1933575"/>
          </a:xfrm>
          <a:prstGeom prst="rect">
            <a:avLst/>
          </a:prstGeom>
          <a:noFill/>
        </p:spPr>
      </p:pic>
      <p:pic>
        <p:nvPicPr>
          <p:cNvPr id="7171" name="Picture 3" descr="C:\Users\Niki\Desktop\αρχείο λήψης (1).jpg"/>
          <p:cNvPicPr>
            <a:picLocks noChangeAspect="1" noChangeArrowheads="1"/>
          </p:cNvPicPr>
          <p:nvPr/>
        </p:nvPicPr>
        <p:blipFill>
          <a:blip r:embed="rId3" cstate="print"/>
          <a:srcRect/>
          <a:stretch>
            <a:fillRect/>
          </a:stretch>
        </p:blipFill>
        <p:spPr bwMode="auto">
          <a:xfrm>
            <a:off x="3786182" y="3929066"/>
            <a:ext cx="3638550" cy="12573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OUR SCHOOL- </a:t>
            </a:r>
            <a:endParaRPr lang="el-GR" dirty="0"/>
          </a:p>
        </p:txBody>
      </p:sp>
      <p:sp>
        <p:nvSpPr>
          <p:cNvPr id="5" name="4 - Θέση περιεχομένου"/>
          <p:cNvSpPr>
            <a:spLocks noGrp="1"/>
          </p:cNvSpPr>
          <p:nvPr>
            <p:ph idx="1"/>
          </p:nvPr>
        </p:nvSpPr>
        <p:spPr/>
        <p:txBody>
          <a:bodyPr/>
          <a:lstStyle/>
          <a:p>
            <a:r>
              <a:rPr lang="en-US" dirty="0" smtClean="0"/>
              <a:t>Our school is called the 21</a:t>
            </a:r>
            <a:r>
              <a:rPr lang="en-US" baseline="30000" dirty="0" smtClean="0"/>
              <a:t>st</a:t>
            </a:r>
            <a:r>
              <a:rPr lang="en-US" dirty="0" smtClean="0"/>
              <a:t> gymnasium of </a:t>
            </a:r>
            <a:r>
              <a:rPr lang="en-US" dirty="0" err="1" smtClean="0"/>
              <a:t>Patras</a:t>
            </a:r>
            <a:endParaRPr lang="en-US" dirty="0" smtClean="0"/>
          </a:p>
          <a:p>
            <a:r>
              <a:rPr lang="en-US" dirty="0" smtClean="0"/>
              <a:t>It is located near the center very close to the archeological museum</a:t>
            </a:r>
          </a:p>
          <a:p>
            <a:r>
              <a:rPr lang="en-US" dirty="0" smtClean="0"/>
              <a:t>Currently, there are 240 students aged from 12- 15 years old</a:t>
            </a:r>
            <a:endParaRPr lang="el-GR" dirty="0"/>
          </a:p>
        </p:txBody>
      </p:sp>
      <p:pic>
        <p:nvPicPr>
          <p:cNvPr id="6" name="Picture 2" descr="C:\Users\Niki\Desktop\our school.jpg"/>
          <p:cNvPicPr>
            <a:picLocks noChangeAspect="1" noChangeArrowheads="1"/>
          </p:cNvPicPr>
          <p:nvPr/>
        </p:nvPicPr>
        <p:blipFill>
          <a:blip r:embed="rId2" cstate="print"/>
          <a:srcRect/>
          <a:stretch>
            <a:fillRect/>
          </a:stretch>
        </p:blipFill>
        <p:spPr bwMode="auto">
          <a:xfrm>
            <a:off x="1714480" y="5143512"/>
            <a:ext cx="4219575" cy="10858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BUILDING</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t>It includes 13 classrooms, a Library, a well-equipped Informatics room, as well as an Artistic one, Technology, Physics and Chemistry laboratories, while at the entrance of the school is the spacious and technologically equipped auditorium. On the ground floor there is a canteen, while in the courtyard, which surrounds the building, there is an indoor gym and organized, basketball and volleyball courts. In the courtyard, the garden of the school was formed, with the care of students and teachers, while there are trees around the perimeter, something that cultivates their ecological </a:t>
            </a:r>
            <a:r>
              <a:rPr lang="en-US" dirty="0" err="1" smtClean="0"/>
              <a:t>consciousnes</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AIMS</a:t>
            </a:r>
            <a:endParaRPr lang="el-GR" dirty="0"/>
          </a:p>
        </p:txBody>
      </p:sp>
      <p:sp>
        <p:nvSpPr>
          <p:cNvPr id="3" name="2 - Θέση περιεχομένου"/>
          <p:cNvSpPr>
            <a:spLocks noGrp="1"/>
          </p:cNvSpPr>
          <p:nvPr>
            <p:ph idx="1"/>
          </p:nvPr>
        </p:nvSpPr>
        <p:spPr/>
        <p:txBody>
          <a:bodyPr>
            <a:normAutofit/>
          </a:bodyPr>
          <a:lstStyle/>
          <a:p>
            <a:r>
              <a:rPr lang="en-US" dirty="0" smtClean="0"/>
              <a:t>Our school’ s development planning aims social inclusion, diversity, equality, gender balance and non-discrimination in the fields of education and promotes the acquisition of skills and competencies outdoor, and, of course, it is a continuous process</a:t>
            </a:r>
            <a:r>
              <a:rPr lang="en-US" dirty="0" smtClean="0"/>
              <a:t>.. </a:t>
            </a:r>
            <a:r>
              <a:rPr lang="en-US" dirty="0" smtClean="0"/>
              <a:t>Our whole learning community is involved in this process and helping to build capacity for future improvement.</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ACTIVITIES</a:t>
            </a:r>
            <a:endParaRPr lang="el-GR" dirty="0"/>
          </a:p>
        </p:txBody>
      </p:sp>
      <p:sp>
        <p:nvSpPr>
          <p:cNvPr id="3" name="2 - Θέση περιεχομένου"/>
          <p:cNvSpPr>
            <a:spLocks noGrp="1"/>
          </p:cNvSpPr>
          <p:nvPr>
            <p:ph idx="1"/>
          </p:nvPr>
        </p:nvSpPr>
        <p:spPr/>
        <p:txBody>
          <a:bodyPr/>
          <a:lstStyle/>
          <a:p>
            <a:r>
              <a:rPr lang="en-US" dirty="0" smtClean="0"/>
              <a:t>We take part in various activities such as environmental, health education and cultural programs. </a:t>
            </a:r>
          </a:p>
          <a:p>
            <a:r>
              <a:rPr lang="en-US" dirty="0" smtClean="0"/>
              <a:t>We also organize various outings and outdoor activities as well as invite specialists in our school and we celebrate international days. </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MESSOLOGGI</a:t>
            </a:r>
            <a:endParaRPr lang="el-GR" dirty="0"/>
          </a:p>
        </p:txBody>
      </p:sp>
      <p:pic>
        <p:nvPicPr>
          <p:cNvPr id="1026" name="Picture 2" descr="C:\Users\User\Downloads\collage2.jpg"/>
          <p:cNvPicPr>
            <a:picLocks noGrp="1" noChangeAspect="1" noChangeArrowheads="1"/>
          </p:cNvPicPr>
          <p:nvPr>
            <p:ph idx="1"/>
          </p:nvPr>
        </p:nvPicPr>
        <p:blipFill>
          <a:blip r:embed="rId2" cstate="print"/>
          <a:srcRect/>
          <a:stretch>
            <a:fillRect/>
          </a:stretch>
        </p:blipFill>
        <p:spPr bwMode="auto">
          <a:xfrm>
            <a:off x="1689100" y="2249488"/>
            <a:ext cx="5765800" cy="43243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POURNAROKASTRO</a:t>
            </a:r>
            <a:endParaRPr lang="el-GR" dirty="0"/>
          </a:p>
        </p:txBody>
      </p:sp>
      <p:pic>
        <p:nvPicPr>
          <p:cNvPr id="2050" name="Picture 2" descr="C:\Users\User\Downloads\4_20231107_111046.jpg"/>
          <p:cNvPicPr>
            <a:picLocks noGrp="1" noChangeAspect="1" noChangeArrowheads="1"/>
          </p:cNvPicPr>
          <p:nvPr>
            <p:ph idx="1"/>
          </p:nvPr>
        </p:nvPicPr>
        <p:blipFill>
          <a:blip r:embed="rId2" cstate="print"/>
          <a:srcRect/>
          <a:stretch>
            <a:fillRect/>
          </a:stretch>
        </p:blipFill>
        <p:spPr bwMode="auto">
          <a:xfrm>
            <a:off x="1689100" y="2249488"/>
            <a:ext cx="5765800" cy="43243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FRENCH INSTITUTE</a:t>
            </a:r>
            <a:endParaRPr lang="el-GR" dirty="0"/>
          </a:p>
        </p:txBody>
      </p:sp>
      <p:pic>
        <p:nvPicPr>
          <p:cNvPr id="3074" name="Picture 2" descr="C:\Users\User\Downloads\FB_IMG_1733475417153.jpg"/>
          <p:cNvPicPr>
            <a:picLocks noGrp="1" noChangeAspect="1" noChangeArrowheads="1"/>
          </p:cNvPicPr>
          <p:nvPr>
            <p:ph idx="1"/>
          </p:nvPr>
        </p:nvPicPr>
        <p:blipFill>
          <a:blip r:embed="rId2" cstate="print"/>
          <a:srcRect/>
          <a:stretch>
            <a:fillRect/>
          </a:stretch>
        </p:blipFill>
        <p:spPr bwMode="auto">
          <a:xfrm>
            <a:off x="2953740" y="2249488"/>
            <a:ext cx="3236520" cy="43243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INTERNATIONAL DAY OF SPECIAL NEEDS</a:t>
            </a:r>
            <a:endParaRPr lang="el-GR" dirty="0"/>
          </a:p>
        </p:txBody>
      </p:sp>
      <p:pic>
        <p:nvPicPr>
          <p:cNvPr id="4099" name="Picture 3" descr="C:\Users\User\Downloads\photocollage_2024462327365.jpg"/>
          <p:cNvPicPr>
            <a:picLocks noGrp="1" noChangeAspect="1" noChangeArrowheads="1"/>
          </p:cNvPicPr>
          <p:nvPr>
            <p:ph idx="1"/>
          </p:nvPr>
        </p:nvPicPr>
        <p:blipFill>
          <a:blip r:embed="rId2" cstate="print"/>
          <a:srcRect/>
          <a:stretch>
            <a:fillRect/>
          </a:stretch>
        </p:blipFill>
        <p:spPr bwMode="auto">
          <a:xfrm>
            <a:off x="2409825" y="2249488"/>
            <a:ext cx="4324350" cy="43243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CULTURAL ACTIVITIES PAINTING OUR SCHOOL </a:t>
            </a:r>
            <a:endParaRPr lang="el-GR" dirty="0"/>
          </a:p>
        </p:txBody>
      </p:sp>
      <p:sp>
        <p:nvSpPr>
          <p:cNvPr id="3" name="2 - Θέση περιεχομένου"/>
          <p:cNvSpPr>
            <a:spLocks noGrp="1"/>
          </p:cNvSpPr>
          <p:nvPr>
            <p:ph idx="1"/>
          </p:nvPr>
        </p:nvSpPr>
        <p:spPr/>
        <p:txBody>
          <a:bodyPr/>
          <a:lstStyle/>
          <a:p>
            <a:r>
              <a:rPr lang="en-US" dirty="0" smtClean="0">
                <a:hlinkClick r:id="rId2"/>
              </a:rPr>
              <a:t>https://</a:t>
            </a:r>
            <a:r>
              <a:rPr lang="en-US" dirty="0" smtClean="0">
                <a:hlinkClick r:id="rId2"/>
              </a:rPr>
              <a:t>www.youtube.com/watch?v=bjCGgHw2eTI</a:t>
            </a:r>
            <a:r>
              <a:rPr lang="en-US" dirty="0" smtClean="0"/>
              <a:t>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OUR CITY</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b="1" dirty="0" err="1" smtClean="0">
                <a:latin typeface="Book Antiqua" pitchFamily="18" charset="0"/>
              </a:rPr>
              <a:t>Patras</a:t>
            </a:r>
            <a:r>
              <a:rPr lang="en-US" dirty="0" smtClean="0">
                <a:latin typeface="Book Antiqua" pitchFamily="18" charset="0"/>
              </a:rPr>
              <a:t> (Greek: </a:t>
            </a:r>
            <a:r>
              <a:rPr lang="en-US" dirty="0" err="1" smtClean="0">
                <a:latin typeface="Book Antiqua" pitchFamily="18" charset="0"/>
              </a:rPr>
              <a:t>Πάτρα</a:t>
            </a:r>
            <a:r>
              <a:rPr lang="en-US" dirty="0" smtClean="0">
                <a:latin typeface="Book Antiqua" pitchFamily="18" charset="0"/>
              </a:rPr>
              <a:t>), is Greece's third-largest city and the regional capital of Western Greece, in the northern Peloponnese, 215 km  west of Athens. </a:t>
            </a:r>
          </a:p>
          <a:p>
            <a:r>
              <a:rPr lang="en-US" dirty="0" smtClean="0">
                <a:latin typeface="Book Antiqua" pitchFamily="18" charset="0"/>
              </a:rPr>
              <a:t>The city is built at the foot of Mount </a:t>
            </a:r>
            <a:r>
              <a:rPr lang="en-US" dirty="0" err="1" smtClean="0">
                <a:latin typeface="Book Antiqua" pitchFamily="18" charset="0"/>
              </a:rPr>
              <a:t>Panachaikon</a:t>
            </a:r>
            <a:r>
              <a:rPr lang="en-US" dirty="0" smtClean="0">
                <a:latin typeface="Book Antiqua" pitchFamily="18" charset="0"/>
              </a:rPr>
              <a:t>, overlooking the Gulf of </a:t>
            </a:r>
            <a:r>
              <a:rPr lang="en-US" dirty="0" err="1" smtClean="0">
                <a:latin typeface="Book Antiqua" pitchFamily="18" charset="0"/>
              </a:rPr>
              <a:t>Patras</a:t>
            </a:r>
            <a:r>
              <a:rPr lang="en-US" dirty="0" smtClean="0">
                <a:latin typeface="Book Antiqua" pitchFamily="18" charset="0"/>
              </a:rPr>
              <a:t>, and it is known as the </a:t>
            </a:r>
            <a:r>
              <a:rPr lang="en-US" b="1" i="1" dirty="0" smtClean="0">
                <a:latin typeface="Book Antiqua" pitchFamily="18" charset="0"/>
              </a:rPr>
              <a:t>GATE TO THE WEST.</a:t>
            </a:r>
          </a:p>
          <a:p>
            <a:r>
              <a:rPr lang="en-US" b="1" i="1" dirty="0" smtClean="0">
                <a:latin typeface="Book Antiqua" pitchFamily="18" charset="0"/>
              </a:rPr>
              <a:t> </a:t>
            </a:r>
            <a:r>
              <a:rPr lang="en-US" dirty="0" smtClean="0">
                <a:latin typeface="Book Antiqua" pitchFamily="18" charset="0"/>
              </a:rPr>
              <a:t>The Rio-</a:t>
            </a:r>
            <a:r>
              <a:rPr lang="en-US" dirty="0" err="1" smtClean="0">
                <a:latin typeface="Book Antiqua" pitchFamily="18" charset="0"/>
              </a:rPr>
              <a:t>Antirio</a:t>
            </a:r>
            <a:r>
              <a:rPr lang="en-US" dirty="0" smtClean="0">
                <a:latin typeface="Book Antiqua" pitchFamily="18" charset="0"/>
              </a:rPr>
              <a:t> Bridge connects the Peloponnese peninsula with mainland Greece.</a:t>
            </a:r>
            <a:endParaRPr lang="en-US" b="1" i="1" dirty="0" smtClean="0">
              <a:latin typeface="Book Antiqua" pitchFamily="18" charset="0"/>
            </a:endParaRPr>
          </a:p>
          <a:p>
            <a:r>
              <a:rPr lang="en-US" dirty="0" smtClean="0">
                <a:latin typeface="Book Antiqua" pitchFamily="18" charset="0"/>
              </a:rPr>
              <a:t>In the Roman period, it had become a cosmopolitan center of the eastern Mediterranean whilst, according to the Christian tradition, it was also the place of Saint Andrew's martyrdom.</a:t>
            </a:r>
          </a:p>
          <a:p>
            <a:r>
              <a:rPr lang="en-US" dirty="0" smtClean="0">
                <a:latin typeface="Book Antiqua" pitchFamily="18" charset="0"/>
              </a:rPr>
              <a:t>The city has three public universities, hosting a large student population and rendering </a:t>
            </a:r>
            <a:r>
              <a:rPr lang="en-US" dirty="0" err="1" smtClean="0">
                <a:latin typeface="Book Antiqua" pitchFamily="18" charset="0"/>
              </a:rPr>
              <a:t>Patras</a:t>
            </a:r>
            <a:r>
              <a:rPr lang="en-US" dirty="0" smtClean="0">
                <a:latin typeface="Book Antiqua" pitchFamily="18" charset="0"/>
              </a:rPr>
              <a:t> an important scientific centre</a:t>
            </a:r>
            <a:r>
              <a:rPr lang="en-US" baseline="30000" dirty="0" smtClean="0">
                <a:latin typeface="Book Antiqua" pitchFamily="18" charset="0"/>
              </a:rPr>
              <a:t>.</a:t>
            </a:r>
            <a:r>
              <a:rPr lang="en-US" dirty="0" smtClean="0">
                <a:latin typeface="Book Antiqua" pitchFamily="18" charset="0"/>
              </a:rPr>
              <a:t> </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THE CASTLE OVERLOOKING THE SEA</a:t>
            </a:r>
            <a:endParaRPr lang="el-GR" dirty="0"/>
          </a:p>
        </p:txBody>
      </p:sp>
      <p:pic>
        <p:nvPicPr>
          <p:cNvPr id="2050" name="Picture 2" descr="C:\Users\Niki\Desktop\patras castle.jpg"/>
          <p:cNvPicPr>
            <a:picLocks noGrp="1" noChangeAspect="1" noChangeArrowheads="1"/>
          </p:cNvPicPr>
          <p:nvPr>
            <p:ph idx="1"/>
          </p:nvPr>
        </p:nvPicPr>
        <p:blipFill>
          <a:blip r:embed="rId2" cstate="print"/>
          <a:stretch>
            <a:fillRect/>
          </a:stretch>
        </p:blipFill>
        <p:spPr bwMode="auto">
          <a:xfrm>
            <a:off x="2190750" y="2506663"/>
            <a:ext cx="4762500" cy="381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LIGHTHOUSE</a:t>
            </a:r>
            <a:endParaRPr lang="el-GR" dirty="0"/>
          </a:p>
        </p:txBody>
      </p:sp>
      <p:pic>
        <p:nvPicPr>
          <p:cNvPr id="3074" name="Picture 2" descr="C:\Users\Niki\Desktop\lighthouse.jpg"/>
          <p:cNvPicPr>
            <a:picLocks noGrp="1" noChangeAspect="1" noChangeArrowheads="1"/>
          </p:cNvPicPr>
          <p:nvPr>
            <p:ph idx="1"/>
          </p:nvPr>
        </p:nvPicPr>
        <p:blipFill>
          <a:blip r:embed="rId2" cstate="print"/>
          <a:stretch>
            <a:fillRect/>
          </a:stretch>
        </p:blipFill>
        <p:spPr bwMode="auto">
          <a:xfrm>
            <a:off x="1689100" y="2249488"/>
            <a:ext cx="5765800" cy="43243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ST ANDREW CATHEDRAL</a:t>
            </a:r>
            <a:endParaRPr lang="el-GR" dirty="0"/>
          </a:p>
        </p:txBody>
      </p:sp>
      <p:pic>
        <p:nvPicPr>
          <p:cNvPr id="1026" name="Picture 2" descr="C:\Users\Niki\Desktop\st andrew.jpg"/>
          <p:cNvPicPr>
            <a:picLocks noGrp="1" noChangeAspect="1" noChangeArrowheads="1"/>
          </p:cNvPicPr>
          <p:nvPr>
            <p:ph idx="1"/>
          </p:nvPr>
        </p:nvPicPr>
        <p:blipFill>
          <a:blip r:embed="rId2" cstate="print"/>
          <a:stretch>
            <a:fillRect/>
          </a:stretch>
        </p:blipFill>
        <p:spPr bwMode="auto">
          <a:xfrm>
            <a:off x="2190750" y="2506663"/>
            <a:ext cx="4762500" cy="3810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ROMAN THEATER</a:t>
            </a:r>
            <a:endParaRPr lang="el-GR" dirty="0"/>
          </a:p>
        </p:txBody>
      </p:sp>
      <p:pic>
        <p:nvPicPr>
          <p:cNvPr id="4098" name="Picture 2" descr="C:\Users\Niki\Desktop\arxaio odeio.jpg"/>
          <p:cNvPicPr>
            <a:picLocks noGrp="1" noChangeAspect="1" noChangeArrowheads="1"/>
          </p:cNvPicPr>
          <p:nvPr>
            <p:ph idx="1"/>
          </p:nvPr>
        </p:nvPicPr>
        <p:blipFill>
          <a:blip r:embed="rId2" cstate="print"/>
          <a:stretch>
            <a:fillRect/>
          </a:stretch>
        </p:blipFill>
        <p:spPr bwMode="auto">
          <a:xfrm>
            <a:off x="1524000" y="2382838"/>
            <a:ext cx="6096000" cy="40576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ST NICOLAS STEPS OVERLOOKING THE CITY</a:t>
            </a:r>
            <a:endParaRPr lang="el-GR" dirty="0"/>
          </a:p>
        </p:txBody>
      </p:sp>
      <p:pic>
        <p:nvPicPr>
          <p:cNvPr id="5122" name="Picture 2" descr="C:\Users\Niki\Desktop\σκαλεσ.jpg"/>
          <p:cNvPicPr>
            <a:picLocks noGrp="1" noChangeAspect="1" noChangeArrowheads="1"/>
          </p:cNvPicPr>
          <p:nvPr>
            <p:ph idx="1"/>
          </p:nvPr>
        </p:nvPicPr>
        <p:blipFill>
          <a:blip r:embed="rId2" cstate="print"/>
          <a:srcRect/>
          <a:stretch>
            <a:fillRect/>
          </a:stretch>
        </p:blipFill>
        <p:spPr bwMode="auto">
          <a:xfrm>
            <a:off x="2428860" y="1928802"/>
            <a:ext cx="4786346" cy="378621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BRIDGE RIO- ANTIRIO</a:t>
            </a:r>
            <a:endParaRPr lang="el-GR" dirty="0"/>
          </a:p>
        </p:txBody>
      </p:sp>
      <p:pic>
        <p:nvPicPr>
          <p:cNvPr id="6146" name="Picture 2" descr="C:\Users\Niki\Desktop\γεφυρα.jpg"/>
          <p:cNvPicPr>
            <a:picLocks noGrp="1" noChangeAspect="1" noChangeArrowheads="1"/>
          </p:cNvPicPr>
          <p:nvPr>
            <p:ph idx="1"/>
          </p:nvPr>
        </p:nvPicPr>
        <p:blipFill>
          <a:blip r:embed="rId2" cstate="print"/>
          <a:srcRect/>
          <a:stretch>
            <a:fillRect/>
          </a:stretch>
        </p:blipFill>
        <p:spPr bwMode="auto">
          <a:xfrm>
            <a:off x="1571604" y="1928802"/>
            <a:ext cx="5643602" cy="400052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CARNIVAL</a:t>
            </a:r>
            <a:endParaRPr lang="el-GR" dirty="0"/>
          </a:p>
        </p:txBody>
      </p:sp>
      <p:sp>
        <p:nvSpPr>
          <p:cNvPr id="3" name="2 - Θέση περιεχομένου"/>
          <p:cNvSpPr>
            <a:spLocks noGrp="1"/>
          </p:cNvSpPr>
          <p:nvPr>
            <p:ph idx="1"/>
          </p:nvPr>
        </p:nvSpPr>
        <p:spPr/>
        <p:txBody>
          <a:bodyPr>
            <a:normAutofit/>
          </a:bodyPr>
          <a:lstStyle/>
          <a:p>
            <a:r>
              <a:rPr lang="en-US" dirty="0" smtClean="0"/>
              <a:t>Every year, in February, the city hosts one of Europe's largest carnivals including balls and parades, enjoyed by hundreds of thousands of visitors in a Mediterranean climate.</a:t>
            </a:r>
          </a:p>
          <a:p>
            <a:r>
              <a:rPr lang="en-US" dirty="0" smtClean="0"/>
              <a:t> It was European Capital of Culture in 2006.</a:t>
            </a:r>
            <a:r>
              <a:rPr lang="en-US" baseline="30000" dirty="0" smtClean="0">
                <a:hlinkClick r:id="rId2"/>
              </a:rPr>
              <a:t>[3]</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TotalTime>
  <Words>331</Words>
  <Application>Microsoft Office PowerPoint</Application>
  <PresentationFormat>Προβολή στην οθόνη (4:3)</PresentationFormat>
  <Paragraphs>35</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Αστικό</vt:lpstr>
      <vt:lpstr>PATRAS OUR CITY</vt:lpstr>
      <vt:lpstr>OUR CITY</vt:lpstr>
      <vt:lpstr>THE CASTLE OVERLOOKING THE SEA</vt:lpstr>
      <vt:lpstr>THE LIGHTHOUSE</vt:lpstr>
      <vt:lpstr>ST ANDREW CATHEDRAL</vt:lpstr>
      <vt:lpstr>THE ROMAN THEATER</vt:lpstr>
      <vt:lpstr>ST NICOLAS STEPS OVERLOOKING THE CITY</vt:lpstr>
      <vt:lpstr>THE BRIDGE RIO- ANTIRIO</vt:lpstr>
      <vt:lpstr>THE CARNIVAL</vt:lpstr>
      <vt:lpstr>THE CARNIVAL</vt:lpstr>
      <vt:lpstr>OUR SCHOOL- </vt:lpstr>
      <vt:lpstr>BUILDING</vt:lpstr>
      <vt:lpstr>AIMS</vt:lpstr>
      <vt:lpstr>ACTIVITIES</vt:lpstr>
      <vt:lpstr>MESSOLOGGI</vt:lpstr>
      <vt:lpstr>POURNAROKASTRO</vt:lpstr>
      <vt:lpstr>FRENCH INSTITUTE</vt:lpstr>
      <vt:lpstr>INTERNATIONAL DAY OF SPECIAL NEEDS</vt:lpstr>
      <vt:lpstr>CULTURAL ACTIVITIES PAINTING OUR SCHOOL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PATRAS OUR CITY</dc:title>
  <dc:creator>Niki</dc:creator>
  <cp:lastModifiedBy>User</cp:lastModifiedBy>
  <cp:revision>8</cp:revision>
  <dcterms:created xsi:type="dcterms:W3CDTF">2022-12-11T19:39:26Z</dcterms:created>
  <dcterms:modified xsi:type="dcterms:W3CDTF">2025-01-16T04:57:36Z</dcterms:modified>
</cp:coreProperties>
</file>