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media/image11.svg" ContentType="image/svg+xml"/>
  <Override PartName="/ppt/media/image17.svg" ContentType="image/svg+xml"/>
  <Override PartName="/ppt/media/image19.svg" ContentType="image/svg+xml"/>
  <Override PartName="/ppt/media/image2.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30.svg" ContentType="image/svg+xml"/>
  <Override PartName="/ppt/media/image32.svg" ContentType="image/svg+xml"/>
  <Override PartName="/ppt/media/image34.svg" ContentType="image/svg+xml"/>
  <Override PartName="/ppt/media/image36.svg" ContentType="image/svg+xml"/>
  <Override PartName="/ppt/media/image39.svg" ContentType="image/svg+xml"/>
  <Override PartName="/ppt/media/image7.svg" ContentType="image/svg+xml"/>
  <Override PartName="/ppt/media/image9.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Lst>
  <p:sldSz cx="18288000" cy="10287000"/>
  <p:notesSz cx="6858000" cy="9144000"/>
  <p:embeddedFontLst>
    <p:embeddedFont>
      <p:font typeface="Open Sans" panose="020B0606030504020204"/>
      <p:regular r:id="rId17"/>
    </p:embeddedFont>
    <p:embeddedFont>
      <p:font typeface="Calibri" panose="020F050202020403020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7.svg"/><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6.svg"/><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4.png"/><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7.svg"/><Relationship Id="rId3" Type="http://schemas.openxmlformats.org/officeDocument/2006/relationships/image" Target="../media/image6.png"/><Relationship Id="rId2" Type="http://schemas.openxmlformats.org/officeDocument/2006/relationships/image" Target="../media/image2.sv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13.jpeg"/><Relationship Id="rId7" Type="http://schemas.openxmlformats.org/officeDocument/2006/relationships/image" Target="../media/image12.jpeg"/><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11.svg"/><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5.jpeg"/><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1.svg"/><Relationship Id="rId7" Type="http://schemas.openxmlformats.org/officeDocument/2006/relationships/image" Target="../media/image20.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 Id="rId3" Type="http://schemas.openxmlformats.org/officeDocument/2006/relationships/image" Target="../media/image16.png"/><Relationship Id="rId2" Type="http://schemas.openxmlformats.org/officeDocument/2006/relationships/image" Target="../media/image2.sv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svg"/><Relationship Id="rId7" Type="http://schemas.openxmlformats.org/officeDocument/2006/relationships/image" Target="../media/image1.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svg"/><Relationship Id="rId3" Type="http://schemas.openxmlformats.org/officeDocument/2006/relationships/image" Target="../media/image1.png"/><Relationship Id="rId2" Type="http://schemas.openxmlformats.org/officeDocument/2006/relationships/image" Target="../media/image30.svg"/><Relationship Id="rId1" Type="http://schemas.openxmlformats.org/officeDocument/2006/relationships/image" Target="../media/image29.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4.svg"/><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rot="-5400000">
            <a:off x="13529067" y="4619910"/>
            <a:ext cx="8756596" cy="869432"/>
          </a:xfrm>
          <a:custGeom>
            <a:avLst/>
            <a:gdLst/>
            <a:ahLst/>
            <a:cxnLst/>
            <a:rect l="l" t="t" r="r" b="b"/>
            <a:pathLst>
              <a:path w="8756596" h="869432">
                <a:moveTo>
                  <a:pt x="0" y="0"/>
                </a:moveTo>
                <a:lnTo>
                  <a:pt x="8756596" y="0"/>
                </a:lnTo>
                <a:lnTo>
                  <a:pt x="8756596" y="869432"/>
                </a:lnTo>
                <a:lnTo>
                  <a:pt x="0" y="869432"/>
                </a:lnTo>
                <a:lnTo>
                  <a:pt x="0" y="0"/>
                </a:lnTo>
                <a:close/>
              </a:path>
            </a:pathLst>
          </a:custGeom>
          <a:blipFill>
            <a:blip r:embed="rId1">
              <a:extLst>
                <a:ext uri="{96DAC541-7B7A-43D3-8B79-37D633B846F1}">
                  <asvg:svgBlip xmlns:asvg="http://schemas.microsoft.com/office/drawing/2016/SVG/main" r:embed="rId2"/>
                </a:ext>
              </a:extLst>
            </a:blip>
            <a:stretch>
              <a:fillRect l="-78506" r="-2018"/>
            </a:stretch>
          </a:blipFill>
        </p:spPr>
      </p:sp>
      <p:sp>
        <p:nvSpPr>
          <p:cNvPr id="3" name="Freeform 3"/>
          <p:cNvSpPr/>
          <p:nvPr/>
        </p:nvSpPr>
        <p:spPr>
          <a:xfrm>
            <a:off x="6354837" y="-62971"/>
            <a:ext cx="15807850" cy="869432"/>
          </a:xfrm>
          <a:custGeom>
            <a:avLst/>
            <a:gdLst/>
            <a:ahLst/>
            <a:cxnLst/>
            <a:rect l="l" t="t" r="r" b="b"/>
            <a:pathLst>
              <a:path w="15807850" h="869432">
                <a:moveTo>
                  <a:pt x="0" y="0"/>
                </a:moveTo>
                <a:lnTo>
                  <a:pt x="15807850" y="0"/>
                </a:lnTo>
                <a:lnTo>
                  <a:pt x="15807850" y="869432"/>
                </a:lnTo>
                <a:lnTo>
                  <a:pt x="0" y="86943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flipH="1">
            <a:off x="-445655" y="-430643"/>
            <a:ext cx="7852808" cy="10820471"/>
          </a:xfrm>
          <a:custGeom>
            <a:avLst/>
            <a:gdLst/>
            <a:ahLst/>
            <a:cxnLst/>
            <a:rect l="l" t="t" r="r" b="b"/>
            <a:pathLst>
              <a:path w="7852808" h="10820471">
                <a:moveTo>
                  <a:pt x="7852809" y="0"/>
                </a:moveTo>
                <a:lnTo>
                  <a:pt x="0" y="0"/>
                </a:lnTo>
                <a:lnTo>
                  <a:pt x="0" y="10820471"/>
                </a:lnTo>
                <a:lnTo>
                  <a:pt x="7852809" y="10820471"/>
                </a:lnTo>
                <a:lnTo>
                  <a:pt x="7852809" y="0"/>
                </a:lnTo>
                <a:close/>
              </a:path>
            </a:pathLst>
          </a:custGeom>
          <a:blipFill>
            <a:blip r:embed="rId3"/>
            <a:stretch>
              <a:fillRect l="-89449" r="-20632"/>
            </a:stretch>
          </a:blipFill>
        </p:spPr>
      </p:sp>
      <p:sp>
        <p:nvSpPr>
          <p:cNvPr id="5" name="Freeform 5"/>
          <p:cNvSpPr/>
          <p:nvPr/>
        </p:nvSpPr>
        <p:spPr>
          <a:xfrm>
            <a:off x="14258762" y="676328"/>
            <a:ext cx="3339985" cy="1112319"/>
          </a:xfrm>
          <a:custGeom>
            <a:avLst/>
            <a:gdLst/>
            <a:ahLst/>
            <a:cxnLst/>
            <a:rect l="l" t="t" r="r" b="b"/>
            <a:pathLst>
              <a:path w="3339985" h="1112319">
                <a:moveTo>
                  <a:pt x="0" y="0"/>
                </a:moveTo>
                <a:lnTo>
                  <a:pt x="3339985" y="0"/>
                </a:lnTo>
                <a:lnTo>
                  <a:pt x="3339985" y="1112319"/>
                </a:lnTo>
                <a:lnTo>
                  <a:pt x="0" y="1112319"/>
                </a:lnTo>
                <a:lnTo>
                  <a:pt x="0" y="0"/>
                </a:lnTo>
                <a:close/>
              </a:path>
            </a:pathLst>
          </a:custGeom>
          <a:blipFill>
            <a:blip r:embed="rId4"/>
            <a:stretch>
              <a:fillRect t="-99658" b="-100614"/>
            </a:stretch>
          </a:blipFill>
        </p:spPr>
      </p:sp>
      <p:sp>
        <p:nvSpPr>
          <p:cNvPr id="6" name="Freeform 6"/>
          <p:cNvSpPr/>
          <p:nvPr/>
        </p:nvSpPr>
        <p:spPr>
          <a:xfrm>
            <a:off x="16486428" y="1788647"/>
            <a:ext cx="1112319" cy="1112319"/>
          </a:xfrm>
          <a:custGeom>
            <a:avLst/>
            <a:gdLst/>
            <a:ahLst/>
            <a:cxnLst/>
            <a:rect l="l" t="t" r="r" b="b"/>
            <a:pathLst>
              <a:path w="1112319" h="1112319">
                <a:moveTo>
                  <a:pt x="0" y="0"/>
                </a:moveTo>
                <a:lnTo>
                  <a:pt x="1112319" y="0"/>
                </a:lnTo>
                <a:lnTo>
                  <a:pt x="1112319" y="1112318"/>
                </a:lnTo>
                <a:lnTo>
                  <a:pt x="0" y="1112318"/>
                </a:lnTo>
                <a:lnTo>
                  <a:pt x="0" y="0"/>
                </a:lnTo>
                <a:close/>
              </a:path>
            </a:pathLst>
          </a:custGeom>
          <a:blipFill>
            <a:blip r:embed="rId5"/>
            <a:stretch>
              <a:fillRect/>
            </a:stretch>
          </a:blipFill>
        </p:spPr>
      </p:sp>
      <p:sp>
        <p:nvSpPr>
          <p:cNvPr id="7" name="TextBox 7"/>
          <p:cNvSpPr txBox="1"/>
          <p:nvPr/>
        </p:nvSpPr>
        <p:spPr>
          <a:xfrm>
            <a:off x="7776776" y="1423352"/>
            <a:ext cx="7771476" cy="1244041"/>
          </a:xfrm>
          <a:prstGeom prst="rect">
            <a:avLst/>
          </a:prstGeom>
        </p:spPr>
        <p:txBody>
          <a:bodyPr lIns="0" tIns="0" rIns="0" bIns="0" rtlCol="0" anchor="t">
            <a:spAutoFit/>
          </a:bodyPr>
          <a:lstStyle/>
          <a:p>
            <a:pPr algn="ctr">
              <a:lnSpc>
                <a:spcPts val="10180"/>
              </a:lnSpc>
            </a:pPr>
            <a:r>
              <a:rPr lang="en-US" sz="7270" b="1" spc="363">
                <a:solidFill>
                  <a:srgbClr val="4C3C27"/>
                </a:solidFill>
                <a:latin typeface="Flatory Slab SemiCondensed Bold"/>
                <a:ea typeface="Flatory Slab SemiCondensed Bold"/>
                <a:cs typeface="Flatory Slab SemiCondensed Bold"/>
                <a:sym typeface="Flatory Slab SemiCondensed Bold"/>
              </a:rPr>
              <a:t>ANCIENT GREECE</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8" name="TextBox 8"/>
          <p:cNvSpPr txBox="1"/>
          <p:nvPr/>
        </p:nvSpPr>
        <p:spPr>
          <a:xfrm>
            <a:off x="7725315" y="2772168"/>
            <a:ext cx="7874397" cy="1152577"/>
          </a:xfrm>
          <a:prstGeom prst="rect">
            <a:avLst/>
          </a:prstGeom>
        </p:spPr>
        <p:txBody>
          <a:bodyPr lIns="0" tIns="0" rIns="0" bIns="0" rtlCol="0" anchor="t">
            <a:spAutoFit/>
          </a:bodyPr>
          <a:lstStyle/>
          <a:p>
            <a:pPr algn="ctr">
              <a:lnSpc>
                <a:spcPts val="4435"/>
              </a:lnSpc>
            </a:pPr>
            <a:r>
              <a:rPr lang="en-US" sz="4570" b="1" spc="228">
                <a:solidFill>
                  <a:srgbClr val="4C3C27"/>
                </a:solidFill>
                <a:latin typeface="Flatory Slab SemiCondensed Bold"/>
                <a:ea typeface="Flatory Slab SemiCondensed Bold"/>
                <a:cs typeface="Flatory Slab SemiCondensed Bold"/>
                <a:sym typeface="Flatory Slab SemiCondensed Bold"/>
              </a:rPr>
              <a:t>A Journey Through History, Culture, and Legends</a:t>
            </a:r>
            <a:endParaRPr lang="en-US" sz="4570" b="1" spc="228">
              <a:solidFill>
                <a:srgbClr val="4C3C27"/>
              </a:solidFill>
              <a:latin typeface="Flatory Slab SemiCondensed Bold"/>
              <a:ea typeface="Flatory Slab SemiCondensed Bold"/>
              <a:cs typeface="Flatory Slab SemiCondensed Bold"/>
              <a:sym typeface="Flatory Slab SemiCondensed Bold"/>
            </a:endParaRPr>
          </a:p>
        </p:txBody>
      </p:sp>
      <p:sp>
        <p:nvSpPr>
          <p:cNvPr id="9" name="TextBox 9"/>
          <p:cNvSpPr txBox="1"/>
          <p:nvPr/>
        </p:nvSpPr>
        <p:spPr>
          <a:xfrm>
            <a:off x="8771330" y="4600256"/>
            <a:ext cx="5782367" cy="319998"/>
          </a:xfrm>
          <a:prstGeom prst="rect">
            <a:avLst/>
          </a:prstGeom>
        </p:spPr>
        <p:txBody>
          <a:bodyPr lIns="0" tIns="0" rIns="0" bIns="0" rtlCol="0" anchor="t">
            <a:spAutoFit/>
          </a:bodyPr>
          <a:lstStyle/>
          <a:p>
            <a:pPr algn="ctr">
              <a:lnSpc>
                <a:spcPts val="2400"/>
              </a:lnSpc>
            </a:pPr>
            <a:r>
              <a:rPr lang="en-US" sz="2160" b="1">
                <a:solidFill>
                  <a:srgbClr val="4C3C27"/>
                </a:solidFill>
                <a:latin typeface="Glacial Indifference Bold" panose="00000800000000000000"/>
                <a:ea typeface="Glacial Indifference Bold" panose="00000800000000000000"/>
                <a:cs typeface="Glacial Indifference Bold" panose="00000800000000000000"/>
                <a:sym typeface="Glacial Indifference Bold" panose="00000800000000000000"/>
              </a:rPr>
              <a:t>2025-1-HU01-KA121-SCH-000333716</a:t>
            </a:r>
            <a:endParaRPr lang="en-US" sz="2160" b="1">
              <a:solidFill>
                <a:srgbClr val="4C3C27"/>
              </a:solidFill>
              <a:latin typeface="Glacial Indifference Bold" panose="00000800000000000000"/>
              <a:ea typeface="Glacial Indifference Bold" panose="00000800000000000000"/>
              <a:cs typeface="Glacial Indifference Bold" panose="00000800000000000000"/>
              <a:sym typeface="Glacial Indifference Bold" panose="00000800000000000000"/>
            </a:endParaRPr>
          </a:p>
        </p:txBody>
      </p:sp>
      <p:sp>
        <p:nvSpPr>
          <p:cNvPr id="10" name="Freeform 10"/>
          <p:cNvSpPr/>
          <p:nvPr/>
        </p:nvSpPr>
        <p:spPr>
          <a:xfrm>
            <a:off x="4911917" y="4920254"/>
            <a:ext cx="13954231" cy="5151022"/>
          </a:xfrm>
          <a:custGeom>
            <a:avLst/>
            <a:gdLst/>
            <a:ahLst/>
            <a:cxnLst/>
            <a:rect l="l" t="t" r="r" b="b"/>
            <a:pathLst>
              <a:path w="13954231" h="5151022">
                <a:moveTo>
                  <a:pt x="0" y="0"/>
                </a:moveTo>
                <a:lnTo>
                  <a:pt x="13954231" y="0"/>
                </a:lnTo>
                <a:lnTo>
                  <a:pt x="13954231" y="5151022"/>
                </a:lnTo>
                <a:lnTo>
                  <a:pt x="0" y="51510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1</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a:off x="14556864" y="1028700"/>
            <a:ext cx="1884251" cy="3699599"/>
          </a:xfrm>
          <a:custGeom>
            <a:avLst/>
            <a:gdLst/>
            <a:ahLst/>
            <a:cxnLst/>
            <a:rect l="l" t="t" r="r" b="b"/>
            <a:pathLst>
              <a:path w="1884251" h="3699599">
                <a:moveTo>
                  <a:pt x="0" y="0"/>
                </a:moveTo>
                <a:lnTo>
                  <a:pt x="1884251" y="0"/>
                </a:lnTo>
                <a:lnTo>
                  <a:pt x="1884251" y="3699599"/>
                </a:lnTo>
                <a:lnTo>
                  <a:pt x="0" y="369959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rot="-5400000">
            <a:off x="12893801" y="4719763"/>
            <a:ext cx="9918967" cy="869432"/>
          </a:xfrm>
          <a:custGeom>
            <a:avLst/>
            <a:gdLst/>
            <a:ahLst/>
            <a:cxnLst/>
            <a:rect l="l" t="t" r="r" b="b"/>
            <a:pathLst>
              <a:path w="9918967" h="869432">
                <a:moveTo>
                  <a:pt x="0" y="0"/>
                </a:moveTo>
                <a:lnTo>
                  <a:pt x="9918966" y="0"/>
                </a:lnTo>
                <a:lnTo>
                  <a:pt x="9918966" y="869432"/>
                </a:lnTo>
                <a:lnTo>
                  <a:pt x="0" y="869432"/>
                </a:lnTo>
                <a:lnTo>
                  <a:pt x="0" y="0"/>
                </a:lnTo>
                <a:close/>
              </a:path>
            </a:pathLst>
          </a:custGeom>
          <a:blipFill>
            <a:blip r:embed="rId3">
              <a:extLst>
                <a:ext uri="{96DAC541-7B7A-43D3-8B79-37D633B846F1}">
                  <asvg:svgBlip xmlns:asvg="http://schemas.microsoft.com/office/drawing/2016/SVG/main" r:embed="rId4"/>
                </a:ext>
              </a:extLst>
            </a:blip>
            <a:stretch>
              <a:fillRect l="-57587" r="-1782"/>
            </a:stretch>
          </a:blipFill>
        </p:spPr>
      </p:sp>
      <p:sp>
        <p:nvSpPr>
          <p:cNvPr id="4" name="Freeform 4"/>
          <p:cNvSpPr/>
          <p:nvPr/>
        </p:nvSpPr>
        <p:spPr>
          <a:xfrm>
            <a:off x="0" y="0"/>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3">
              <a:extLst>
                <a:ext uri="{96DAC541-7B7A-43D3-8B79-37D633B846F1}">
                  <asvg:svgBlip xmlns:asvg="http://schemas.microsoft.com/office/drawing/2016/SVG/main" r:embed="rId4"/>
                </a:ext>
              </a:extLst>
            </a:blip>
            <a:stretch>
              <a:fillRect l="-1374" r="-1201"/>
            </a:stretch>
          </a:blipFill>
        </p:spPr>
      </p:sp>
      <p:sp>
        <p:nvSpPr>
          <p:cNvPr id="5" name="Freeform 5"/>
          <p:cNvSpPr/>
          <p:nvPr/>
        </p:nvSpPr>
        <p:spPr>
          <a:xfrm>
            <a:off x="15302467" y="0"/>
            <a:ext cx="2277296" cy="869432"/>
          </a:xfrm>
          <a:custGeom>
            <a:avLst/>
            <a:gdLst/>
            <a:ahLst/>
            <a:cxnLst/>
            <a:rect l="l" t="t" r="r" b="b"/>
            <a:pathLst>
              <a:path w="2277296" h="869432">
                <a:moveTo>
                  <a:pt x="0" y="0"/>
                </a:moveTo>
                <a:lnTo>
                  <a:pt x="2277296" y="0"/>
                </a:lnTo>
                <a:lnTo>
                  <a:pt x="2277296" y="869432"/>
                </a:lnTo>
                <a:lnTo>
                  <a:pt x="0" y="869432"/>
                </a:lnTo>
                <a:lnTo>
                  <a:pt x="0" y="0"/>
                </a:lnTo>
                <a:close/>
              </a:path>
            </a:pathLst>
          </a:custGeom>
          <a:blipFill>
            <a:blip r:embed="rId3">
              <a:extLst>
                <a:ext uri="{96DAC541-7B7A-43D3-8B79-37D633B846F1}">
                  <asvg:svgBlip xmlns:asvg="http://schemas.microsoft.com/office/drawing/2016/SVG/main" r:embed="rId4"/>
                </a:ext>
              </a:extLst>
            </a:blip>
            <a:stretch>
              <a:fillRect l="-438131" r="-156018"/>
            </a:stretch>
          </a:blipFill>
        </p:spPr>
      </p:sp>
      <p:sp>
        <p:nvSpPr>
          <p:cNvPr id="6" name="Freeform 6"/>
          <p:cNvSpPr/>
          <p:nvPr/>
        </p:nvSpPr>
        <p:spPr>
          <a:xfrm rot="-5400000">
            <a:off x="-4071812" y="4702301"/>
            <a:ext cx="8817241" cy="869432"/>
          </a:xfrm>
          <a:custGeom>
            <a:avLst/>
            <a:gdLst/>
            <a:ahLst/>
            <a:cxnLst/>
            <a:rect l="l" t="t" r="r" b="b"/>
            <a:pathLst>
              <a:path w="8817241" h="869432">
                <a:moveTo>
                  <a:pt x="0" y="0"/>
                </a:moveTo>
                <a:lnTo>
                  <a:pt x="8817242" y="0"/>
                </a:lnTo>
                <a:lnTo>
                  <a:pt x="8817242" y="869432"/>
                </a:lnTo>
                <a:lnTo>
                  <a:pt x="0" y="869432"/>
                </a:lnTo>
                <a:lnTo>
                  <a:pt x="0" y="0"/>
                </a:lnTo>
                <a:close/>
              </a:path>
            </a:pathLst>
          </a:custGeom>
          <a:blipFill>
            <a:blip r:embed="rId3">
              <a:extLst>
                <a:ext uri="{96DAC541-7B7A-43D3-8B79-37D633B846F1}">
                  <asvg:svgBlip xmlns:asvg="http://schemas.microsoft.com/office/drawing/2016/SVG/main" r:embed="rId4"/>
                </a:ext>
              </a:extLst>
            </a:blip>
            <a:stretch>
              <a:fillRect l="-77278" r="-2005"/>
            </a:stretch>
          </a:blipFill>
        </p:spPr>
      </p:sp>
      <p:sp>
        <p:nvSpPr>
          <p:cNvPr id="7" name="Freeform 7"/>
          <p:cNvSpPr/>
          <p:nvPr/>
        </p:nvSpPr>
        <p:spPr>
          <a:xfrm>
            <a:off x="2168954" y="9417568"/>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3">
              <a:extLst>
                <a:ext uri="{96DAC541-7B7A-43D3-8B79-37D633B846F1}">
                  <asvg:svgBlip xmlns:asvg="http://schemas.microsoft.com/office/drawing/2016/SVG/main" r:embed="rId4"/>
                </a:ext>
              </a:extLst>
            </a:blip>
            <a:stretch>
              <a:fillRect l="-1374" r="-1201"/>
            </a:stretch>
          </a:blipFill>
        </p:spPr>
      </p:sp>
      <p:sp>
        <p:nvSpPr>
          <p:cNvPr id="8" name="Freeform 8"/>
          <p:cNvSpPr/>
          <p:nvPr/>
        </p:nvSpPr>
        <p:spPr>
          <a:xfrm>
            <a:off x="90487" y="9421812"/>
            <a:ext cx="2186808" cy="865188"/>
          </a:xfrm>
          <a:custGeom>
            <a:avLst/>
            <a:gdLst/>
            <a:ahLst/>
            <a:cxnLst/>
            <a:rect l="l" t="t" r="r" b="b"/>
            <a:pathLst>
              <a:path w="2186808" h="865188">
                <a:moveTo>
                  <a:pt x="0" y="0"/>
                </a:moveTo>
                <a:lnTo>
                  <a:pt x="2186809" y="0"/>
                </a:lnTo>
                <a:lnTo>
                  <a:pt x="2186809" y="865188"/>
                </a:lnTo>
                <a:lnTo>
                  <a:pt x="0" y="865188"/>
                </a:lnTo>
                <a:lnTo>
                  <a:pt x="0" y="0"/>
                </a:lnTo>
                <a:close/>
              </a:path>
            </a:pathLst>
          </a:custGeom>
          <a:blipFill>
            <a:blip r:embed="rId3">
              <a:extLst>
                <a:ext uri="{96DAC541-7B7A-43D3-8B79-37D633B846F1}">
                  <asvg:svgBlip xmlns:asvg="http://schemas.microsoft.com/office/drawing/2016/SVG/main" r:embed="rId4"/>
                </a:ext>
              </a:extLst>
            </a:blip>
            <a:stretch>
              <a:fillRect l="-460398" t="-490" r="-162474"/>
            </a:stretch>
          </a:blipFill>
        </p:spPr>
      </p:sp>
      <p:sp>
        <p:nvSpPr>
          <p:cNvPr id="9" name="Freeform 9"/>
          <p:cNvSpPr/>
          <p:nvPr/>
        </p:nvSpPr>
        <p:spPr>
          <a:xfrm>
            <a:off x="1011293" y="1386319"/>
            <a:ext cx="5328789" cy="7105052"/>
          </a:xfrm>
          <a:custGeom>
            <a:avLst/>
            <a:gdLst/>
            <a:ahLst/>
            <a:cxnLst/>
            <a:rect l="l" t="t" r="r" b="b"/>
            <a:pathLst>
              <a:path w="5328789" h="7105052">
                <a:moveTo>
                  <a:pt x="0" y="0"/>
                </a:moveTo>
                <a:lnTo>
                  <a:pt x="5328789" y="0"/>
                </a:lnTo>
                <a:lnTo>
                  <a:pt x="5328789" y="7105052"/>
                </a:lnTo>
                <a:lnTo>
                  <a:pt x="0" y="7105052"/>
                </a:lnTo>
                <a:lnTo>
                  <a:pt x="0" y="0"/>
                </a:lnTo>
                <a:close/>
              </a:path>
            </a:pathLst>
          </a:custGeom>
          <a:blipFill>
            <a:blip r:embed="rId5"/>
            <a:stretch>
              <a:fillRect/>
            </a:stretch>
          </a:blipFill>
        </p:spPr>
      </p:sp>
      <p:sp>
        <p:nvSpPr>
          <p:cNvPr id="10" name="TextBox 10"/>
          <p:cNvSpPr txBox="1"/>
          <p:nvPr/>
        </p:nvSpPr>
        <p:spPr>
          <a:xfrm>
            <a:off x="7735983" y="1500619"/>
            <a:ext cx="8438544" cy="1928653"/>
          </a:xfrm>
          <a:prstGeom prst="rect">
            <a:avLst/>
          </a:prstGeom>
        </p:spPr>
        <p:txBody>
          <a:bodyPr lIns="0" tIns="0" rIns="0" bIns="0" rtlCol="0" anchor="t">
            <a:spAutoFit/>
          </a:bodyPr>
          <a:lstStyle/>
          <a:p>
            <a:pPr algn="l">
              <a:lnSpc>
                <a:spcPts val="7490"/>
              </a:lnSpc>
            </a:pPr>
            <a:r>
              <a:rPr lang="en-US" sz="7270" b="1" spc="363">
                <a:solidFill>
                  <a:srgbClr val="4C3C27"/>
                </a:solidFill>
                <a:latin typeface="Flatory Slab SemiCondensed Bold"/>
                <a:ea typeface="Flatory Slab SemiCondensed Bold"/>
                <a:cs typeface="Flatory Slab SemiCondensed Bold"/>
                <a:sym typeface="Flatory Slab SemiCondensed Bold"/>
              </a:rPr>
              <a:t>SPORT AND OLYMPICS</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11" name="TextBox 11"/>
          <p:cNvSpPr txBox="1"/>
          <p:nvPr/>
        </p:nvSpPr>
        <p:spPr>
          <a:xfrm>
            <a:off x="7735983" y="3534047"/>
            <a:ext cx="8077330" cy="1152577"/>
          </a:xfrm>
          <a:prstGeom prst="rect">
            <a:avLst/>
          </a:prstGeom>
        </p:spPr>
        <p:txBody>
          <a:bodyPr lIns="0" tIns="0" rIns="0" bIns="0" rtlCol="0" anchor="t">
            <a:spAutoFit/>
          </a:bodyPr>
          <a:lstStyle/>
          <a:p>
            <a:pPr algn="l">
              <a:lnSpc>
                <a:spcPts val="4435"/>
              </a:lnSpc>
            </a:pPr>
            <a:r>
              <a:rPr lang="en-US" sz="4570" b="1" spc="228">
                <a:solidFill>
                  <a:srgbClr val="4C3C27"/>
                </a:solidFill>
                <a:latin typeface="Flatory Slab SemiCondensed Bold"/>
                <a:ea typeface="Flatory Slab SemiCondensed Bold"/>
                <a:cs typeface="Flatory Slab SemiCondensed Bold"/>
                <a:sym typeface="Flatory Slab SemiCondensed Bold"/>
              </a:rPr>
              <a:t>The birth of athletic competitions</a:t>
            </a:r>
            <a:endParaRPr lang="en-US" sz="4570" b="1" spc="228">
              <a:solidFill>
                <a:srgbClr val="4C3C27"/>
              </a:solidFill>
              <a:latin typeface="Flatory Slab SemiCondensed Bold"/>
              <a:ea typeface="Flatory Slab SemiCondensed Bold"/>
              <a:cs typeface="Flatory Slab SemiCondensed Bold"/>
              <a:sym typeface="Flatory Slab SemiCondensed Bold"/>
            </a:endParaRPr>
          </a:p>
        </p:txBody>
      </p:sp>
      <p:sp>
        <p:nvSpPr>
          <p:cNvPr id="12" name="TextBox 1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10</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3" name="TextBox 13"/>
          <p:cNvSpPr txBox="1"/>
          <p:nvPr/>
        </p:nvSpPr>
        <p:spPr>
          <a:xfrm>
            <a:off x="6579850" y="5501551"/>
            <a:ext cx="10107545" cy="3043939"/>
          </a:xfrm>
          <a:prstGeom prst="rect">
            <a:avLst/>
          </a:prstGeom>
        </p:spPr>
        <p:txBody>
          <a:bodyPr lIns="0" tIns="0" rIns="0" bIns="0" rtlCol="0" anchor="t">
            <a:spAutoFit/>
          </a:bodyPr>
          <a:lstStyle/>
          <a:p>
            <a:pPr algn="ctr">
              <a:lnSpc>
                <a:spcPts val="4880"/>
              </a:lnSpc>
            </a:pPr>
            <a:r>
              <a:rPr lang="en-US" sz="3485">
                <a:solidFill>
                  <a:srgbClr val="4C3C27"/>
                </a:solidFill>
                <a:latin typeface="Open Sans" panose="020B0606030504020204"/>
                <a:ea typeface="Open Sans" panose="020B0606030504020204"/>
                <a:cs typeface="Open Sans" panose="020B0606030504020204"/>
                <a:sym typeface="Open Sans" panose="020B0606030504020204"/>
              </a:rPr>
              <a:t>The  firts Olympics were in 776 BCE in Olympia.They honored Zeus.They were held every four years.Only men could compete.Events included running and wrestiling.Winners got olive wreaths.Wars stopped during the games.</a:t>
            </a:r>
            <a:endParaRPr lang="en-US" sz="3485">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flipH="1">
            <a:off x="13577988" y="1813342"/>
            <a:ext cx="4098421" cy="3733289"/>
          </a:xfrm>
          <a:custGeom>
            <a:avLst/>
            <a:gdLst/>
            <a:ahLst/>
            <a:cxnLst/>
            <a:rect l="l" t="t" r="r" b="b"/>
            <a:pathLst>
              <a:path w="4098421" h="3733289">
                <a:moveTo>
                  <a:pt x="4098421" y="0"/>
                </a:moveTo>
                <a:lnTo>
                  <a:pt x="0" y="0"/>
                </a:lnTo>
                <a:lnTo>
                  <a:pt x="0" y="3733289"/>
                </a:lnTo>
                <a:lnTo>
                  <a:pt x="4098421" y="3733289"/>
                </a:lnTo>
                <a:lnTo>
                  <a:pt x="4098421"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8252810" y="5041272"/>
            <a:ext cx="9372112" cy="4814923"/>
          </a:xfrm>
          <a:custGeom>
            <a:avLst/>
            <a:gdLst/>
            <a:ahLst/>
            <a:cxnLst/>
            <a:rect l="l" t="t" r="r" b="b"/>
            <a:pathLst>
              <a:path w="9372112" h="4814923">
                <a:moveTo>
                  <a:pt x="0" y="0"/>
                </a:moveTo>
                <a:lnTo>
                  <a:pt x="9372112" y="0"/>
                </a:lnTo>
                <a:lnTo>
                  <a:pt x="9372112" y="4814923"/>
                </a:lnTo>
                <a:lnTo>
                  <a:pt x="0" y="4814923"/>
                </a:lnTo>
                <a:lnTo>
                  <a:pt x="0" y="0"/>
                </a:lnTo>
                <a:close/>
              </a:path>
            </a:pathLst>
          </a:custGeom>
          <a:blipFill>
            <a:blip r:embed="rId3"/>
            <a:stretch>
              <a:fillRect/>
            </a:stretch>
          </a:blipFill>
        </p:spPr>
      </p:sp>
      <p:sp>
        <p:nvSpPr>
          <p:cNvPr id="4" name="Freeform 4"/>
          <p:cNvSpPr/>
          <p:nvPr/>
        </p:nvSpPr>
        <p:spPr>
          <a:xfrm>
            <a:off x="758328" y="1370417"/>
            <a:ext cx="7913336" cy="8352428"/>
          </a:xfrm>
          <a:custGeom>
            <a:avLst/>
            <a:gdLst/>
            <a:ahLst/>
            <a:cxnLst/>
            <a:rect l="l" t="t" r="r" b="b"/>
            <a:pathLst>
              <a:path w="7913336" h="8352428">
                <a:moveTo>
                  <a:pt x="0" y="0"/>
                </a:moveTo>
                <a:lnTo>
                  <a:pt x="7913336" y="0"/>
                </a:lnTo>
                <a:lnTo>
                  <a:pt x="7913336" y="8352428"/>
                </a:lnTo>
                <a:lnTo>
                  <a:pt x="0" y="8352428"/>
                </a:lnTo>
                <a:lnTo>
                  <a:pt x="0" y="0"/>
                </a:lnTo>
                <a:close/>
              </a:path>
            </a:pathLst>
          </a:custGeom>
          <a:blipFill>
            <a:blip r:embed="rId4"/>
            <a:stretch>
              <a:fillRect l="-55941" t="-8981" r="-25011" b="-5267"/>
            </a:stretch>
          </a:blipFill>
        </p:spPr>
      </p:sp>
      <p:sp>
        <p:nvSpPr>
          <p:cNvPr id="5" name="TextBox 5"/>
          <p:cNvSpPr txBox="1"/>
          <p:nvPr/>
        </p:nvSpPr>
        <p:spPr>
          <a:xfrm>
            <a:off x="5472991" y="885825"/>
            <a:ext cx="7771476" cy="3815791"/>
          </a:xfrm>
          <a:prstGeom prst="rect">
            <a:avLst/>
          </a:prstGeom>
        </p:spPr>
        <p:txBody>
          <a:bodyPr lIns="0" tIns="0" rIns="0" bIns="0" rtlCol="0" anchor="t">
            <a:spAutoFit/>
          </a:bodyPr>
          <a:lstStyle/>
          <a:p>
            <a:pPr algn="ctr">
              <a:lnSpc>
                <a:spcPts val="10180"/>
              </a:lnSpc>
            </a:pPr>
            <a:r>
              <a:rPr lang="en-US" sz="7270" b="1" spc="363">
                <a:solidFill>
                  <a:srgbClr val="4C3C27"/>
                </a:solidFill>
                <a:latin typeface="Flatory Slab SemiCondensed Bold"/>
                <a:ea typeface="Flatory Slab SemiCondensed Bold"/>
                <a:cs typeface="Flatory Slab SemiCondensed Bold"/>
                <a:sym typeface="Flatory Slab SemiCondensed Bold"/>
              </a:rPr>
              <a:t>THANK YOU FOR YOUR ATTENTION!</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6" name="Freeform 6"/>
          <p:cNvSpPr/>
          <p:nvPr/>
        </p:nvSpPr>
        <p:spPr>
          <a:xfrm rot="-5400000">
            <a:off x="12893801" y="4719763"/>
            <a:ext cx="9918967" cy="869432"/>
          </a:xfrm>
          <a:custGeom>
            <a:avLst/>
            <a:gdLst/>
            <a:ahLst/>
            <a:cxnLst/>
            <a:rect l="l" t="t" r="r" b="b"/>
            <a:pathLst>
              <a:path w="9918967" h="869432">
                <a:moveTo>
                  <a:pt x="0" y="0"/>
                </a:moveTo>
                <a:lnTo>
                  <a:pt x="9918966" y="0"/>
                </a:lnTo>
                <a:lnTo>
                  <a:pt x="9918966"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57587" r="-1782"/>
            </a:stretch>
          </a:blipFill>
        </p:spPr>
      </p:sp>
      <p:sp>
        <p:nvSpPr>
          <p:cNvPr id="7" name="Freeform 7"/>
          <p:cNvSpPr/>
          <p:nvPr/>
        </p:nvSpPr>
        <p:spPr>
          <a:xfrm>
            <a:off x="0" y="0"/>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1374" r="-1201"/>
            </a:stretch>
          </a:blipFill>
        </p:spPr>
      </p:sp>
      <p:sp>
        <p:nvSpPr>
          <p:cNvPr id="8" name="Freeform 8"/>
          <p:cNvSpPr/>
          <p:nvPr/>
        </p:nvSpPr>
        <p:spPr>
          <a:xfrm>
            <a:off x="15302467" y="0"/>
            <a:ext cx="2277296" cy="869432"/>
          </a:xfrm>
          <a:custGeom>
            <a:avLst/>
            <a:gdLst/>
            <a:ahLst/>
            <a:cxnLst/>
            <a:rect l="l" t="t" r="r" b="b"/>
            <a:pathLst>
              <a:path w="2277296" h="869432">
                <a:moveTo>
                  <a:pt x="0" y="0"/>
                </a:moveTo>
                <a:lnTo>
                  <a:pt x="2277296" y="0"/>
                </a:lnTo>
                <a:lnTo>
                  <a:pt x="2277296"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438131" r="-156018"/>
            </a:stretch>
          </a:blipFill>
        </p:spPr>
      </p:sp>
      <p:sp>
        <p:nvSpPr>
          <p:cNvPr id="9" name="Freeform 9"/>
          <p:cNvSpPr/>
          <p:nvPr/>
        </p:nvSpPr>
        <p:spPr>
          <a:xfrm rot="-5400000">
            <a:off x="-4071812" y="4702301"/>
            <a:ext cx="8817241" cy="869432"/>
          </a:xfrm>
          <a:custGeom>
            <a:avLst/>
            <a:gdLst/>
            <a:ahLst/>
            <a:cxnLst/>
            <a:rect l="l" t="t" r="r" b="b"/>
            <a:pathLst>
              <a:path w="8817241" h="869432">
                <a:moveTo>
                  <a:pt x="0" y="0"/>
                </a:moveTo>
                <a:lnTo>
                  <a:pt x="8817242" y="0"/>
                </a:lnTo>
                <a:lnTo>
                  <a:pt x="8817242"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77278" r="-2005"/>
            </a:stretch>
          </a:blipFill>
        </p:spPr>
      </p:sp>
      <p:sp>
        <p:nvSpPr>
          <p:cNvPr id="10" name="Freeform 10"/>
          <p:cNvSpPr/>
          <p:nvPr/>
        </p:nvSpPr>
        <p:spPr>
          <a:xfrm>
            <a:off x="2168954" y="9417568"/>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1374" r="-1201"/>
            </a:stretch>
          </a:blipFill>
        </p:spPr>
      </p:sp>
      <p:sp>
        <p:nvSpPr>
          <p:cNvPr id="11" name="Freeform 11"/>
          <p:cNvSpPr/>
          <p:nvPr/>
        </p:nvSpPr>
        <p:spPr>
          <a:xfrm>
            <a:off x="90487" y="9421812"/>
            <a:ext cx="2186808" cy="865188"/>
          </a:xfrm>
          <a:custGeom>
            <a:avLst/>
            <a:gdLst/>
            <a:ahLst/>
            <a:cxnLst/>
            <a:rect l="l" t="t" r="r" b="b"/>
            <a:pathLst>
              <a:path w="2186808" h="865188">
                <a:moveTo>
                  <a:pt x="0" y="0"/>
                </a:moveTo>
                <a:lnTo>
                  <a:pt x="2186809" y="0"/>
                </a:lnTo>
                <a:lnTo>
                  <a:pt x="2186809" y="865188"/>
                </a:lnTo>
                <a:lnTo>
                  <a:pt x="0" y="865188"/>
                </a:lnTo>
                <a:lnTo>
                  <a:pt x="0" y="0"/>
                </a:lnTo>
                <a:close/>
              </a:path>
            </a:pathLst>
          </a:custGeom>
          <a:blipFill>
            <a:blip r:embed="rId5">
              <a:extLst>
                <a:ext uri="{96DAC541-7B7A-43D3-8B79-37D633B846F1}">
                  <asvg:svgBlip xmlns:asvg="http://schemas.microsoft.com/office/drawing/2016/SVG/main" r:embed="rId6"/>
                </a:ext>
              </a:extLst>
            </a:blip>
            <a:stretch>
              <a:fillRect l="-460398" t="-490" r="-162474"/>
            </a:stretch>
          </a:blipFill>
        </p:spPr>
      </p:sp>
      <p:sp>
        <p:nvSpPr>
          <p:cNvPr id="12" name="TextBox 1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11</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rot="-5400000">
            <a:off x="13529067" y="4619910"/>
            <a:ext cx="8756596" cy="869432"/>
          </a:xfrm>
          <a:custGeom>
            <a:avLst/>
            <a:gdLst/>
            <a:ahLst/>
            <a:cxnLst/>
            <a:rect l="l" t="t" r="r" b="b"/>
            <a:pathLst>
              <a:path w="8756596" h="869432">
                <a:moveTo>
                  <a:pt x="0" y="0"/>
                </a:moveTo>
                <a:lnTo>
                  <a:pt x="8756596" y="0"/>
                </a:lnTo>
                <a:lnTo>
                  <a:pt x="8756596" y="869432"/>
                </a:lnTo>
                <a:lnTo>
                  <a:pt x="0" y="869432"/>
                </a:lnTo>
                <a:lnTo>
                  <a:pt x="0" y="0"/>
                </a:lnTo>
                <a:close/>
              </a:path>
            </a:pathLst>
          </a:custGeom>
          <a:blipFill>
            <a:blip r:embed="rId1">
              <a:extLst>
                <a:ext uri="{96DAC541-7B7A-43D3-8B79-37D633B846F1}">
                  <asvg:svgBlip xmlns:asvg="http://schemas.microsoft.com/office/drawing/2016/SVG/main" r:embed="rId2"/>
                </a:ext>
              </a:extLst>
            </a:blip>
            <a:stretch>
              <a:fillRect l="-78506" r="-2018"/>
            </a:stretch>
          </a:blipFill>
        </p:spPr>
      </p:sp>
      <p:sp>
        <p:nvSpPr>
          <p:cNvPr id="3" name="Freeform 3"/>
          <p:cNvSpPr/>
          <p:nvPr/>
        </p:nvSpPr>
        <p:spPr>
          <a:xfrm>
            <a:off x="4333769" y="5667431"/>
            <a:ext cx="13954231" cy="5151022"/>
          </a:xfrm>
          <a:custGeom>
            <a:avLst/>
            <a:gdLst/>
            <a:ahLst/>
            <a:cxnLst/>
            <a:rect l="l" t="t" r="r" b="b"/>
            <a:pathLst>
              <a:path w="13954231" h="5151022">
                <a:moveTo>
                  <a:pt x="0" y="0"/>
                </a:moveTo>
                <a:lnTo>
                  <a:pt x="13954231" y="0"/>
                </a:lnTo>
                <a:lnTo>
                  <a:pt x="13954231" y="5151022"/>
                </a:lnTo>
                <a:lnTo>
                  <a:pt x="0" y="515102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6354837" y="-62971"/>
            <a:ext cx="15807850" cy="869432"/>
          </a:xfrm>
          <a:custGeom>
            <a:avLst/>
            <a:gdLst/>
            <a:ahLst/>
            <a:cxnLst/>
            <a:rect l="l" t="t" r="r" b="b"/>
            <a:pathLst>
              <a:path w="15807850" h="869432">
                <a:moveTo>
                  <a:pt x="0" y="0"/>
                </a:moveTo>
                <a:lnTo>
                  <a:pt x="15807850" y="0"/>
                </a:lnTo>
                <a:lnTo>
                  <a:pt x="15807850" y="869432"/>
                </a:lnTo>
                <a:lnTo>
                  <a:pt x="0" y="86943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5" name="Freeform 5"/>
          <p:cNvSpPr/>
          <p:nvPr/>
        </p:nvSpPr>
        <p:spPr>
          <a:xfrm flipH="1">
            <a:off x="-445655" y="-430643"/>
            <a:ext cx="7852808" cy="10820471"/>
          </a:xfrm>
          <a:custGeom>
            <a:avLst/>
            <a:gdLst/>
            <a:ahLst/>
            <a:cxnLst/>
            <a:rect l="l" t="t" r="r" b="b"/>
            <a:pathLst>
              <a:path w="7852808" h="10820471">
                <a:moveTo>
                  <a:pt x="7852809" y="0"/>
                </a:moveTo>
                <a:lnTo>
                  <a:pt x="0" y="0"/>
                </a:lnTo>
                <a:lnTo>
                  <a:pt x="0" y="10820471"/>
                </a:lnTo>
                <a:lnTo>
                  <a:pt x="7852809" y="10820471"/>
                </a:lnTo>
                <a:lnTo>
                  <a:pt x="7852809" y="0"/>
                </a:lnTo>
                <a:close/>
              </a:path>
            </a:pathLst>
          </a:custGeom>
          <a:blipFill>
            <a:blip r:embed="rId5"/>
            <a:stretch>
              <a:fillRect l="-89449" r="-20632"/>
            </a:stretch>
          </a:blipFill>
        </p:spPr>
      </p:sp>
      <p:sp>
        <p:nvSpPr>
          <p:cNvPr id="6" name="TextBox 6"/>
          <p:cNvSpPr txBox="1"/>
          <p:nvPr/>
        </p:nvSpPr>
        <p:spPr>
          <a:xfrm>
            <a:off x="7776776" y="1423352"/>
            <a:ext cx="7771476" cy="1244041"/>
          </a:xfrm>
          <a:prstGeom prst="rect">
            <a:avLst/>
          </a:prstGeom>
        </p:spPr>
        <p:txBody>
          <a:bodyPr lIns="0" tIns="0" rIns="0" bIns="0" rtlCol="0" anchor="t">
            <a:spAutoFit/>
          </a:bodyPr>
          <a:lstStyle/>
          <a:p>
            <a:pPr algn="ctr">
              <a:lnSpc>
                <a:spcPts val="10180"/>
              </a:lnSpc>
            </a:pPr>
            <a:r>
              <a:rPr lang="en-US" sz="7270" b="1" spc="363">
                <a:solidFill>
                  <a:srgbClr val="4C3C27"/>
                </a:solidFill>
                <a:latin typeface="Flatory Slab SemiCondensed Bold"/>
                <a:ea typeface="Flatory Slab SemiCondensed Bold"/>
                <a:cs typeface="Flatory Slab SemiCondensed Bold"/>
                <a:sym typeface="Flatory Slab SemiCondensed Bold"/>
              </a:rPr>
              <a:t>ANCIENT GREECE</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7" name="TextBox 7"/>
          <p:cNvSpPr txBox="1"/>
          <p:nvPr/>
        </p:nvSpPr>
        <p:spPr>
          <a:xfrm>
            <a:off x="7725315" y="2900378"/>
            <a:ext cx="7874397" cy="1152577"/>
          </a:xfrm>
          <a:prstGeom prst="rect">
            <a:avLst/>
          </a:prstGeom>
        </p:spPr>
        <p:txBody>
          <a:bodyPr lIns="0" tIns="0" rIns="0" bIns="0" rtlCol="0" anchor="t">
            <a:spAutoFit/>
          </a:bodyPr>
          <a:lstStyle/>
          <a:p>
            <a:pPr algn="ctr">
              <a:lnSpc>
                <a:spcPts val="4435"/>
              </a:lnSpc>
            </a:pPr>
            <a:r>
              <a:rPr lang="en-US" sz="4570" b="1" spc="228">
                <a:solidFill>
                  <a:srgbClr val="4C3C27"/>
                </a:solidFill>
                <a:latin typeface="Flatory Slab SemiCondensed Bold"/>
                <a:ea typeface="Flatory Slab SemiCondensed Bold"/>
                <a:cs typeface="Flatory Slab SemiCondensed Bold"/>
                <a:sym typeface="Flatory Slab SemiCondensed Bold"/>
              </a:rPr>
              <a:t>A Journey Through History, Culture, and Legends</a:t>
            </a:r>
            <a:endParaRPr lang="en-US" sz="4570" b="1" spc="228">
              <a:solidFill>
                <a:srgbClr val="4C3C27"/>
              </a:solidFill>
              <a:latin typeface="Flatory Slab SemiCondensed Bold"/>
              <a:ea typeface="Flatory Slab SemiCondensed Bold"/>
              <a:cs typeface="Flatory Slab SemiCondensed Bold"/>
              <a:sym typeface="Flatory Slab SemiCondensed Bold"/>
            </a:endParaRPr>
          </a:p>
        </p:txBody>
      </p:sp>
      <p:sp>
        <p:nvSpPr>
          <p:cNvPr id="8" name="TextBox 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2</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a:off x="771525" y="2229936"/>
            <a:ext cx="2720139" cy="7315702"/>
          </a:xfrm>
          <a:custGeom>
            <a:avLst/>
            <a:gdLst/>
            <a:ahLst/>
            <a:cxnLst/>
            <a:rect l="l" t="t" r="r" b="b"/>
            <a:pathLst>
              <a:path w="2720139" h="7315702">
                <a:moveTo>
                  <a:pt x="0" y="0"/>
                </a:moveTo>
                <a:lnTo>
                  <a:pt x="2720139" y="0"/>
                </a:lnTo>
                <a:lnTo>
                  <a:pt x="2720139" y="7315701"/>
                </a:lnTo>
                <a:lnTo>
                  <a:pt x="0" y="731570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3263285" y="2229936"/>
            <a:ext cx="3170154" cy="7603416"/>
          </a:xfrm>
          <a:custGeom>
            <a:avLst/>
            <a:gdLst/>
            <a:ahLst/>
            <a:cxnLst/>
            <a:rect l="l" t="t" r="r" b="b"/>
            <a:pathLst>
              <a:path w="3170154" h="7603416">
                <a:moveTo>
                  <a:pt x="0" y="0"/>
                </a:moveTo>
                <a:lnTo>
                  <a:pt x="3170154" y="0"/>
                </a:lnTo>
                <a:lnTo>
                  <a:pt x="3170154" y="7603416"/>
                </a:lnTo>
                <a:lnTo>
                  <a:pt x="0" y="76034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893801" y="4719763"/>
            <a:ext cx="9918967" cy="869432"/>
          </a:xfrm>
          <a:custGeom>
            <a:avLst/>
            <a:gdLst/>
            <a:ahLst/>
            <a:cxnLst/>
            <a:rect l="l" t="t" r="r" b="b"/>
            <a:pathLst>
              <a:path w="9918967" h="869432">
                <a:moveTo>
                  <a:pt x="0" y="0"/>
                </a:moveTo>
                <a:lnTo>
                  <a:pt x="9918966" y="0"/>
                </a:lnTo>
                <a:lnTo>
                  <a:pt x="9918966"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57587" r="-1782"/>
            </a:stretch>
          </a:blipFill>
        </p:spPr>
      </p:sp>
      <p:sp>
        <p:nvSpPr>
          <p:cNvPr id="5" name="Freeform 5"/>
          <p:cNvSpPr/>
          <p:nvPr/>
        </p:nvSpPr>
        <p:spPr>
          <a:xfrm>
            <a:off x="0" y="0"/>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1374" r="-1201"/>
            </a:stretch>
          </a:blipFill>
        </p:spPr>
      </p:sp>
      <p:sp>
        <p:nvSpPr>
          <p:cNvPr id="6" name="Freeform 6"/>
          <p:cNvSpPr/>
          <p:nvPr/>
        </p:nvSpPr>
        <p:spPr>
          <a:xfrm>
            <a:off x="15302467" y="0"/>
            <a:ext cx="2277296" cy="869432"/>
          </a:xfrm>
          <a:custGeom>
            <a:avLst/>
            <a:gdLst/>
            <a:ahLst/>
            <a:cxnLst/>
            <a:rect l="l" t="t" r="r" b="b"/>
            <a:pathLst>
              <a:path w="2277296" h="869432">
                <a:moveTo>
                  <a:pt x="0" y="0"/>
                </a:moveTo>
                <a:lnTo>
                  <a:pt x="2277296" y="0"/>
                </a:lnTo>
                <a:lnTo>
                  <a:pt x="2277296"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438131" r="-156018"/>
            </a:stretch>
          </a:blipFill>
        </p:spPr>
      </p:sp>
      <p:sp>
        <p:nvSpPr>
          <p:cNvPr id="7" name="Freeform 7"/>
          <p:cNvSpPr/>
          <p:nvPr/>
        </p:nvSpPr>
        <p:spPr>
          <a:xfrm rot="-5400000">
            <a:off x="-4071812" y="4702301"/>
            <a:ext cx="8817241" cy="869432"/>
          </a:xfrm>
          <a:custGeom>
            <a:avLst/>
            <a:gdLst/>
            <a:ahLst/>
            <a:cxnLst/>
            <a:rect l="l" t="t" r="r" b="b"/>
            <a:pathLst>
              <a:path w="8817241" h="869432">
                <a:moveTo>
                  <a:pt x="0" y="0"/>
                </a:moveTo>
                <a:lnTo>
                  <a:pt x="8817242" y="0"/>
                </a:lnTo>
                <a:lnTo>
                  <a:pt x="8817242"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77278" r="-2005"/>
            </a:stretch>
          </a:blipFill>
        </p:spPr>
      </p:sp>
      <p:sp>
        <p:nvSpPr>
          <p:cNvPr id="8" name="Freeform 8"/>
          <p:cNvSpPr/>
          <p:nvPr/>
        </p:nvSpPr>
        <p:spPr>
          <a:xfrm>
            <a:off x="2168954" y="9417568"/>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1374" r="-1201"/>
            </a:stretch>
          </a:blipFill>
        </p:spPr>
      </p:sp>
      <p:sp>
        <p:nvSpPr>
          <p:cNvPr id="9" name="Freeform 9"/>
          <p:cNvSpPr/>
          <p:nvPr/>
        </p:nvSpPr>
        <p:spPr>
          <a:xfrm>
            <a:off x="90487" y="9421812"/>
            <a:ext cx="2186808" cy="865188"/>
          </a:xfrm>
          <a:custGeom>
            <a:avLst/>
            <a:gdLst/>
            <a:ahLst/>
            <a:cxnLst/>
            <a:rect l="l" t="t" r="r" b="b"/>
            <a:pathLst>
              <a:path w="2186808" h="865188">
                <a:moveTo>
                  <a:pt x="0" y="0"/>
                </a:moveTo>
                <a:lnTo>
                  <a:pt x="2186809" y="0"/>
                </a:lnTo>
                <a:lnTo>
                  <a:pt x="2186809" y="865188"/>
                </a:lnTo>
                <a:lnTo>
                  <a:pt x="0" y="865188"/>
                </a:lnTo>
                <a:lnTo>
                  <a:pt x="0" y="0"/>
                </a:lnTo>
                <a:close/>
              </a:path>
            </a:pathLst>
          </a:custGeom>
          <a:blipFill>
            <a:blip r:embed="rId5">
              <a:extLst>
                <a:ext uri="{96DAC541-7B7A-43D3-8B79-37D633B846F1}">
                  <asvg:svgBlip xmlns:asvg="http://schemas.microsoft.com/office/drawing/2016/SVG/main" r:embed="rId6"/>
                </a:ext>
              </a:extLst>
            </a:blip>
            <a:stretch>
              <a:fillRect l="-460398" t="-490" r="-162474"/>
            </a:stretch>
          </a:blipFill>
        </p:spPr>
      </p:sp>
      <p:sp>
        <p:nvSpPr>
          <p:cNvPr id="10" name="Freeform 10"/>
          <p:cNvSpPr/>
          <p:nvPr/>
        </p:nvSpPr>
        <p:spPr>
          <a:xfrm>
            <a:off x="8480986" y="5593108"/>
            <a:ext cx="2786744" cy="3715659"/>
          </a:xfrm>
          <a:custGeom>
            <a:avLst/>
            <a:gdLst/>
            <a:ahLst/>
            <a:cxnLst/>
            <a:rect l="l" t="t" r="r" b="b"/>
            <a:pathLst>
              <a:path w="2786744" h="3715659">
                <a:moveTo>
                  <a:pt x="0" y="0"/>
                </a:moveTo>
                <a:lnTo>
                  <a:pt x="2786745" y="0"/>
                </a:lnTo>
                <a:lnTo>
                  <a:pt x="2786745" y="3715659"/>
                </a:lnTo>
                <a:lnTo>
                  <a:pt x="0" y="3715659"/>
                </a:lnTo>
                <a:lnTo>
                  <a:pt x="0" y="0"/>
                </a:lnTo>
                <a:close/>
              </a:path>
            </a:pathLst>
          </a:custGeom>
          <a:blipFill>
            <a:blip r:embed="rId7"/>
            <a:stretch>
              <a:fillRect/>
            </a:stretch>
          </a:blipFill>
        </p:spPr>
      </p:sp>
      <p:sp>
        <p:nvSpPr>
          <p:cNvPr id="11" name="Freeform 11"/>
          <p:cNvSpPr/>
          <p:nvPr/>
        </p:nvSpPr>
        <p:spPr>
          <a:xfrm>
            <a:off x="11765577" y="5593108"/>
            <a:ext cx="2748894" cy="3665192"/>
          </a:xfrm>
          <a:custGeom>
            <a:avLst/>
            <a:gdLst/>
            <a:ahLst/>
            <a:cxnLst/>
            <a:rect l="l" t="t" r="r" b="b"/>
            <a:pathLst>
              <a:path w="2748894" h="3665192">
                <a:moveTo>
                  <a:pt x="0" y="0"/>
                </a:moveTo>
                <a:lnTo>
                  <a:pt x="2748894" y="0"/>
                </a:lnTo>
                <a:lnTo>
                  <a:pt x="2748894" y="3665192"/>
                </a:lnTo>
                <a:lnTo>
                  <a:pt x="0" y="3665192"/>
                </a:lnTo>
                <a:lnTo>
                  <a:pt x="0" y="0"/>
                </a:lnTo>
                <a:close/>
              </a:path>
            </a:pathLst>
          </a:custGeom>
          <a:blipFill>
            <a:blip r:embed="rId8"/>
            <a:stretch>
              <a:fillRect/>
            </a:stretch>
          </a:blipFill>
        </p:spPr>
      </p:sp>
      <p:sp>
        <p:nvSpPr>
          <p:cNvPr id="12" name="TextBox 12"/>
          <p:cNvSpPr txBox="1"/>
          <p:nvPr/>
        </p:nvSpPr>
        <p:spPr>
          <a:xfrm>
            <a:off x="7776776" y="1690052"/>
            <a:ext cx="7771476" cy="1244041"/>
          </a:xfrm>
          <a:prstGeom prst="rect">
            <a:avLst/>
          </a:prstGeom>
        </p:spPr>
        <p:txBody>
          <a:bodyPr lIns="0" tIns="0" rIns="0" bIns="0" rtlCol="0" anchor="t">
            <a:spAutoFit/>
          </a:bodyPr>
          <a:lstStyle/>
          <a:p>
            <a:pPr algn="ctr">
              <a:lnSpc>
                <a:spcPts val="10180"/>
              </a:lnSpc>
            </a:pPr>
            <a:r>
              <a:rPr lang="en-US" sz="7270" b="1" spc="363">
                <a:solidFill>
                  <a:srgbClr val="4C3C27"/>
                </a:solidFill>
                <a:latin typeface="Flatory Slab SemiCondensed Bold"/>
                <a:ea typeface="Flatory Slab SemiCondensed Bold"/>
                <a:cs typeface="Flatory Slab SemiCondensed Bold"/>
                <a:sym typeface="Flatory Slab SemiCondensed Bold"/>
              </a:rPr>
              <a:t>INTRODUTION</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13" name="TextBox 13"/>
          <p:cNvSpPr txBox="1"/>
          <p:nvPr/>
        </p:nvSpPr>
        <p:spPr>
          <a:xfrm>
            <a:off x="7725315" y="3038868"/>
            <a:ext cx="7874397" cy="1152726"/>
          </a:xfrm>
          <a:prstGeom prst="rect">
            <a:avLst/>
          </a:prstGeom>
        </p:spPr>
        <p:txBody>
          <a:bodyPr lIns="0" tIns="0" rIns="0" bIns="0" rtlCol="0" anchor="t">
            <a:spAutoFit/>
          </a:bodyPr>
          <a:lstStyle/>
          <a:p>
            <a:pPr algn="ctr">
              <a:lnSpc>
                <a:spcPts val="4435"/>
              </a:lnSpc>
            </a:pPr>
            <a:r>
              <a:rPr lang="en-US" sz="4570" b="1" spc="228">
                <a:solidFill>
                  <a:srgbClr val="4C3C27"/>
                </a:solidFill>
                <a:latin typeface="Flatory Slab SemiCondensed Bold"/>
                <a:ea typeface="Flatory Slab SemiCondensed Bold"/>
                <a:cs typeface="Flatory Slab SemiCondensed Bold"/>
                <a:sym typeface="Flatory Slab SemiCondensed Bold"/>
              </a:rPr>
              <a:t>The birth of an extraordinary civilization</a:t>
            </a:r>
            <a:endParaRPr lang="en-US" sz="4570" b="1" spc="228">
              <a:solidFill>
                <a:srgbClr val="4C3C27"/>
              </a:solidFill>
              <a:latin typeface="Flatory Slab SemiCondensed Bold"/>
              <a:ea typeface="Flatory Slab SemiCondensed Bold"/>
              <a:cs typeface="Flatory Slab SemiCondensed Bold"/>
              <a:sym typeface="Flatory Slab SemiCondensed Bold"/>
            </a:endParaRPr>
          </a:p>
        </p:txBody>
      </p:sp>
      <p:sp>
        <p:nvSpPr>
          <p:cNvPr id="14" name="TextBox 14"/>
          <p:cNvSpPr txBox="1"/>
          <p:nvPr/>
        </p:nvSpPr>
        <p:spPr>
          <a:xfrm>
            <a:off x="7419429" y="4191594"/>
            <a:ext cx="8486169" cy="129271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There is no person on earth who has not already heard of the Greeks. There are those who know characteristic Greek buildings, or some characters from the myths. However, this is only a small slice of their history. And there is still so much we don't know. bUT </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15" name="TextBox 1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3</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a:off x="682128" y="1267046"/>
            <a:ext cx="7377202" cy="8455799"/>
          </a:xfrm>
          <a:custGeom>
            <a:avLst/>
            <a:gdLst/>
            <a:ahLst/>
            <a:cxnLst/>
            <a:rect l="l" t="t" r="r" b="b"/>
            <a:pathLst>
              <a:path w="7377202" h="8455799">
                <a:moveTo>
                  <a:pt x="0" y="0"/>
                </a:moveTo>
                <a:lnTo>
                  <a:pt x="7377201" y="0"/>
                </a:lnTo>
                <a:lnTo>
                  <a:pt x="7377201" y="8455799"/>
                </a:lnTo>
                <a:lnTo>
                  <a:pt x="0" y="8455799"/>
                </a:lnTo>
                <a:lnTo>
                  <a:pt x="0" y="0"/>
                </a:lnTo>
                <a:close/>
              </a:path>
            </a:pathLst>
          </a:custGeom>
          <a:blipFill>
            <a:blip r:embed="rId1"/>
            <a:stretch>
              <a:fillRect l="-15072" t="-8753" r="-81432" b="-5495"/>
            </a:stretch>
          </a:blipFill>
        </p:spPr>
      </p:sp>
      <p:sp>
        <p:nvSpPr>
          <p:cNvPr id="3" name="Freeform 3"/>
          <p:cNvSpPr/>
          <p:nvPr/>
        </p:nvSpPr>
        <p:spPr>
          <a:xfrm rot="-5400000">
            <a:off x="12893801" y="4719763"/>
            <a:ext cx="9918967" cy="869432"/>
          </a:xfrm>
          <a:custGeom>
            <a:avLst/>
            <a:gdLst/>
            <a:ahLst/>
            <a:cxnLst/>
            <a:rect l="l" t="t" r="r" b="b"/>
            <a:pathLst>
              <a:path w="9918967" h="869432">
                <a:moveTo>
                  <a:pt x="0" y="0"/>
                </a:moveTo>
                <a:lnTo>
                  <a:pt x="9918966" y="0"/>
                </a:lnTo>
                <a:lnTo>
                  <a:pt x="9918966" y="869432"/>
                </a:lnTo>
                <a:lnTo>
                  <a:pt x="0" y="869432"/>
                </a:lnTo>
                <a:lnTo>
                  <a:pt x="0" y="0"/>
                </a:lnTo>
                <a:close/>
              </a:path>
            </a:pathLst>
          </a:custGeom>
          <a:blipFill>
            <a:blip r:embed="rId2">
              <a:extLst>
                <a:ext uri="{96DAC541-7B7A-43D3-8B79-37D633B846F1}">
                  <asvg:svgBlip xmlns:asvg="http://schemas.microsoft.com/office/drawing/2016/SVG/main" r:embed="rId3"/>
                </a:ext>
              </a:extLst>
            </a:blip>
            <a:stretch>
              <a:fillRect l="-57587" r="-1782"/>
            </a:stretch>
          </a:blipFill>
        </p:spPr>
      </p:sp>
      <p:sp>
        <p:nvSpPr>
          <p:cNvPr id="4" name="Freeform 4"/>
          <p:cNvSpPr/>
          <p:nvPr/>
        </p:nvSpPr>
        <p:spPr>
          <a:xfrm>
            <a:off x="0" y="0"/>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2">
              <a:extLst>
                <a:ext uri="{96DAC541-7B7A-43D3-8B79-37D633B846F1}">
                  <asvg:svgBlip xmlns:asvg="http://schemas.microsoft.com/office/drawing/2016/SVG/main" r:embed="rId3"/>
                </a:ext>
              </a:extLst>
            </a:blip>
            <a:stretch>
              <a:fillRect l="-1374" r="-1201"/>
            </a:stretch>
          </a:blipFill>
        </p:spPr>
      </p:sp>
      <p:sp>
        <p:nvSpPr>
          <p:cNvPr id="5" name="Freeform 5"/>
          <p:cNvSpPr/>
          <p:nvPr/>
        </p:nvSpPr>
        <p:spPr>
          <a:xfrm>
            <a:off x="15302467" y="0"/>
            <a:ext cx="2277296" cy="869432"/>
          </a:xfrm>
          <a:custGeom>
            <a:avLst/>
            <a:gdLst/>
            <a:ahLst/>
            <a:cxnLst/>
            <a:rect l="l" t="t" r="r" b="b"/>
            <a:pathLst>
              <a:path w="2277296" h="869432">
                <a:moveTo>
                  <a:pt x="0" y="0"/>
                </a:moveTo>
                <a:lnTo>
                  <a:pt x="2277296" y="0"/>
                </a:lnTo>
                <a:lnTo>
                  <a:pt x="2277296" y="869432"/>
                </a:lnTo>
                <a:lnTo>
                  <a:pt x="0" y="869432"/>
                </a:lnTo>
                <a:lnTo>
                  <a:pt x="0" y="0"/>
                </a:lnTo>
                <a:close/>
              </a:path>
            </a:pathLst>
          </a:custGeom>
          <a:blipFill>
            <a:blip r:embed="rId2">
              <a:extLst>
                <a:ext uri="{96DAC541-7B7A-43D3-8B79-37D633B846F1}">
                  <asvg:svgBlip xmlns:asvg="http://schemas.microsoft.com/office/drawing/2016/SVG/main" r:embed="rId3"/>
                </a:ext>
              </a:extLst>
            </a:blip>
            <a:stretch>
              <a:fillRect l="-438131" r="-156018"/>
            </a:stretch>
          </a:blipFill>
        </p:spPr>
      </p:sp>
      <p:sp>
        <p:nvSpPr>
          <p:cNvPr id="6" name="Freeform 6"/>
          <p:cNvSpPr/>
          <p:nvPr/>
        </p:nvSpPr>
        <p:spPr>
          <a:xfrm rot="-5400000">
            <a:off x="-4071812" y="4702301"/>
            <a:ext cx="8817241" cy="869432"/>
          </a:xfrm>
          <a:custGeom>
            <a:avLst/>
            <a:gdLst/>
            <a:ahLst/>
            <a:cxnLst/>
            <a:rect l="l" t="t" r="r" b="b"/>
            <a:pathLst>
              <a:path w="8817241" h="869432">
                <a:moveTo>
                  <a:pt x="0" y="0"/>
                </a:moveTo>
                <a:lnTo>
                  <a:pt x="8817242" y="0"/>
                </a:lnTo>
                <a:lnTo>
                  <a:pt x="8817242" y="869432"/>
                </a:lnTo>
                <a:lnTo>
                  <a:pt x="0" y="869432"/>
                </a:lnTo>
                <a:lnTo>
                  <a:pt x="0" y="0"/>
                </a:lnTo>
                <a:close/>
              </a:path>
            </a:pathLst>
          </a:custGeom>
          <a:blipFill>
            <a:blip r:embed="rId2">
              <a:extLst>
                <a:ext uri="{96DAC541-7B7A-43D3-8B79-37D633B846F1}">
                  <asvg:svgBlip xmlns:asvg="http://schemas.microsoft.com/office/drawing/2016/SVG/main" r:embed="rId3"/>
                </a:ext>
              </a:extLst>
            </a:blip>
            <a:stretch>
              <a:fillRect l="-77278" r="-2005"/>
            </a:stretch>
          </a:blipFill>
        </p:spPr>
      </p:sp>
      <p:sp>
        <p:nvSpPr>
          <p:cNvPr id="7" name="Freeform 7"/>
          <p:cNvSpPr/>
          <p:nvPr/>
        </p:nvSpPr>
        <p:spPr>
          <a:xfrm>
            <a:off x="2168954" y="9417568"/>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2">
              <a:extLst>
                <a:ext uri="{96DAC541-7B7A-43D3-8B79-37D633B846F1}">
                  <asvg:svgBlip xmlns:asvg="http://schemas.microsoft.com/office/drawing/2016/SVG/main" r:embed="rId3"/>
                </a:ext>
              </a:extLst>
            </a:blip>
            <a:stretch>
              <a:fillRect l="-1374" r="-1201"/>
            </a:stretch>
          </a:blipFill>
        </p:spPr>
      </p:sp>
      <p:sp>
        <p:nvSpPr>
          <p:cNvPr id="8" name="Freeform 8"/>
          <p:cNvSpPr/>
          <p:nvPr/>
        </p:nvSpPr>
        <p:spPr>
          <a:xfrm>
            <a:off x="90487" y="9421812"/>
            <a:ext cx="2186808" cy="865188"/>
          </a:xfrm>
          <a:custGeom>
            <a:avLst/>
            <a:gdLst/>
            <a:ahLst/>
            <a:cxnLst/>
            <a:rect l="l" t="t" r="r" b="b"/>
            <a:pathLst>
              <a:path w="2186808" h="865188">
                <a:moveTo>
                  <a:pt x="0" y="0"/>
                </a:moveTo>
                <a:lnTo>
                  <a:pt x="2186809" y="0"/>
                </a:lnTo>
                <a:lnTo>
                  <a:pt x="2186809" y="865188"/>
                </a:lnTo>
                <a:lnTo>
                  <a:pt x="0" y="865188"/>
                </a:lnTo>
                <a:lnTo>
                  <a:pt x="0" y="0"/>
                </a:lnTo>
                <a:close/>
              </a:path>
            </a:pathLst>
          </a:custGeom>
          <a:blipFill>
            <a:blip r:embed="rId2">
              <a:extLst>
                <a:ext uri="{96DAC541-7B7A-43D3-8B79-37D633B846F1}">
                  <asvg:svgBlip xmlns:asvg="http://schemas.microsoft.com/office/drawing/2016/SVG/main" r:embed="rId3"/>
                </a:ext>
              </a:extLst>
            </a:blip>
            <a:stretch>
              <a:fillRect l="-460398" t="-490" r="-162474"/>
            </a:stretch>
          </a:blipFill>
        </p:spPr>
      </p:sp>
      <p:sp>
        <p:nvSpPr>
          <p:cNvPr id="9" name="Freeform 9"/>
          <p:cNvSpPr/>
          <p:nvPr/>
        </p:nvSpPr>
        <p:spPr>
          <a:xfrm>
            <a:off x="10771167" y="4905406"/>
            <a:ext cx="3211442" cy="4281923"/>
          </a:xfrm>
          <a:custGeom>
            <a:avLst/>
            <a:gdLst/>
            <a:ahLst/>
            <a:cxnLst/>
            <a:rect l="l" t="t" r="r" b="b"/>
            <a:pathLst>
              <a:path w="3211442" h="4281923">
                <a:moveTo>
                  <a:pt x="0" y="0"/>
                </a:moveTo>
                <a:lnTo>
                  <a:pt x="3211443" y="0"/>
                </a:lnTo>
                <a:lnTo>
                  <a:pt x="3211443" y="4281922"/>
                </a:lnTo>
                <a:lnTo>
                  <a:pt x="0" y="4281922"/>
                </a:lnTo>
                <a:lnTo>
                  <a:pt x="0" y="0"/>
                </a:lnTo>
                <a:close/>
              </a:path>
            </a:pathLst>
          </a:custGeom>
          <a:blipFill>
            <a:blip r:embed="rId4"/>
            <a:stretch>
              <a:fillRect/>
            </a:stretch>
          </a:blipFill>
        </p:spPr>
      </p:sp>
      <p:sp>
        <p:nvSpPr>
          <p:cNvPr id="10" name="TextBox 10"/>
          <p:cNvSpPr txBox="1"/>
          <p:nvPr/>
        </p:nvSpPr>
        <p:spPr>
          <a:xfrm>
            <a:off x="8491151" y="1538292"/>
            <a:ext cx="7771476" cy="1244041"/>
          </a:xfrm>
          <a:prstGeom prst="rect">
            <a:avLst/>
          </a:prstGeom>
        </p:spPr>
        <p:txBody>
          <a:bodyPr lIns="0" tIns="0" rIns="0" bIns="0" rtlCol="0" anchor="t">
            <a:spAutoFit/>
          </a:bodyPr>
          <a:lstStyle/>
          <a:p>
            <a:pPr algn="ctr">
              <a:lnSpc>
                <a:spcPts val="10180"/>
              </a:lnSpc>
            </a:pPr>
            <a:r>
              <a:rPr lang="en-US" sz="7270" b="1" spc="363">
                <a:solidFill>
                  <a:srgbClr val="4C3C27"/>
                </a:solidFill>
                <a:latin typeface="Flatory Slab SemiCondensed Bold"/>
                <a:ea typeface="Flatory Slab SemiCondensed Bold"/>
                <a:cs typeface="Flatory Slab SemiCondensed Bold"/>
                <a:sym typeface="Flatory Slab SemiCondensed Bold"/>
              </a:rPr>
              <a:t>ANCIENT GREECE</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11" name="TextBox 11"/>
          <p:cNvSpPr txBox="1"/>
          <p:nvPr/>
        </p:nvSpPr>
        <p:spPr>
          <a:xfrm>
            <a:off x="8962479" y="3382452"/>
            <a:ext cx="6828819" cy="129271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There was no area in life where the Greeks were not good. There were orators, poets, writers, warriors, philosophers. They were curious, so they researched what humanity had not attempted before. </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12" name="TextBox 12"/>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4</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grpSp>
        <p:nvGrpSpPr>
          <p:cNvPr id="2" name="Group 2"/>
          <p:cNvGrpSpPr/>
          <p:nvPr/>
        </p:nvGrpSpPr>
        <p:grpSpPr>
          <a:xfrm rot="0">
            <a:off x="-97907" y="0"/>
            <a:ext cx="18385907" cy="10287000"/>
            <a:chOff x="0" y="0"/>
            <a:chExt cx="24514542" cy="13716000"/>
          </a:xfrm>
        </p:grpSpPr>
        <p:sp>
          <p:nvSpPr>
            <p:cNvPr id="3" name="Freeform 3"/>
            <p:cNvSpPr/>
            <p:nvPr/>
          </p:nvSpPr>
          <p:spPr>
            <a:xfrm>
              <a:off x="21612592" y="12562417"/>
              <a:ext cx="1957634" cy="1153583"/>
            </a:xfrm>
            <a:custGeom>
              <a:avLst/>
              <a:gdLst/>
              <a:ahLst/>
              <a:cxnLst/>
              <a:rect l="l" t="t" r="r" b="b"/>
              <a:pathLst>
                <a:path w="1957634" h="1153583">
                  <a:moveTo>
                    <a:pt x="0" y="0"/>
                  </a:moveTo>
                  <a:lnTo>
                    <a:pt x="1957634" y="0"/>
                  </a:lnTo>
                  <a:lnTo>
                    <a:pt x="1957634" y="1153583"/>
                  </a:lnTo>
                  <a:lnTo>
                    <a:pt x="0" y="1153583"/>
                  </a:lnTo>
                  <a:lnTo>
                    <a:pt x="0" y="0"/>
                  </a:lnTo>
                  <a:close/>
                </a:path>
              </a:pathLst>
            </a:custGeom>
            <a:blipFill>
              <a:blip r:embed="rId1">
                <a:extLst>
                  <a:ext uri="{96DAC541-7B7A-43D3-8B79-37D633B846F1}">
                    <asvg:svgBlip xmlns:asvg="http://schemas.microsoft.com/office/drawing/2016/SVG/main" r:embed="rId2"/>
                  </a:ext>
                </a:extLst>
              </a:blip>
              <a:stretch>
                <a:fillRect l="-698609" t="-490" r="-278054"/>
              </a:stretch>
            </a:blipFill>
          </p:spPr>
        </p:sp>
        <p:sp>
          <p:nvSpPr>
            <p:cNvPr id="4" name="Freeform 4"/>
            <p:cNvSpPr/>
            <p:nvPr/>
          </p:nvSpPr>
          <p:spPr>
            <a:xfrm rot="-5400000">
              <a:off x="17322277" y="6293018"/>
              <a:ext cx="13225289" cy="1159242"/>
            </a:xfrm>
            <a:custGeom>
              <a:avLst/>
              <a:gdLst/>
              <a:ahLst/>
              <a:cxnLst/>
              <a:rect l="l" t="t" r="r" b="b"/>
              <a:pathLst>
                <a:path w="13225289" h="1159242">
                  <a:moveTo>
                    <a:pt x="0" y="0"/>
                  </a:moveTo>
                  <a:lnTo>
                    <a:pt x="13225289" y="0"/>
                  </a:lnTo>
                  <a:lnTo>
                    <a:pt x="13225289" y="1159242"/>
                  </a:lnTo>
                  <a:lnTo>
                    <a:pt x="0" y="1159242"/>
                  </a:lnTo>
                  <a:lnTo>
                    <a:pt x="0" y="0"/>
                  </a:lnTo>
                  <a:close/>
                </a:path>
              </a:pathLst>
            </a:custGeom>
            <a:blipFill>
              <a:blip r:embed="rId1">
                <a:extLst>
                  <a:ext uri="{96DAC541-7B7A-43D3-8B79-37D633B846F1}">
                    <asvg:svgBlip xmlns:asvg="http://schemas.microsoft.com/office/drawing/2016/SVG/main" r:embed="rId2"/>
                  </a:ext>
                </a:extLst>
              </a:blip>
              <a:stretch>
                <a:fillRect l="-57587" r="-1782"/>
              </a:stretch>
            </a:blipFill>
          </p:spPr>
        </p:sp>
        <p:sp>
          <p:nvSpPr>
            <p:cNvPr id="5" name="Freeform 5"/>
            <p:cNvSpPr/>
            <p:nvPr/>
          </p:nvSpPr>
          <p:spPr>
            <a:xfrm>
              <a:off x="130542" y="0"/>
              <a:ext cx="20547745" cy="1159242"/>
            </a:xfrm>
            <a:custGeom>
              <a:avLst/>
              <a:gdLst/>
              <a:ahLst/>
              <a:cxnLst/>
              <a:rect l="l" t="t" r="r" b="b"/>
              <a:pathLst>
                <a:path w="20547745" h="1159242">
                  <a:moveTo>
                    <a:pt x="0" y="0"/>
                  </a:moveTo>
                  <a:lnTo>
                    <a:pt x="20547746" y="0"/>
                  </a:lnTo>
                  <a:lnTo>
                    <a:pt x="20547746" y="1159242"/>
                  </a:lnTo>
                  <a:lnTo>
                    <a:pt x="0" y="1159242"/>
                  </a:lnTo>
                  <a:lnTo>
                    <a:pt x="0" y="0"/>
                  </a:lnTo>
                  <a:close/>
                </a:path>
              </a:pathLst>
            </a:custGeom>
            <a:blipFill>
              <a:blip r:embed="rId1">
                <a:extLst>
                  <a:ext uri="{96DAC541-7B7A-43D3-8B79-37D633B846F1}">
                    <asvg:svgBlip xmlns:asvg="http://schemas.microsoft.com/office/drawing/2016/SVG/main" r:embed="rId2"/>
                  </a:ext>
                </a:extLst>
              </a:blip>
              <a:stretch>
                <a:fillRect l="-1374" r="-1201"/>
              </a:stretch>
            </a:blipFill>
          </p:spPr>
        </p:sp>
        <p:sp>
          <p:nvSpPr>
            <p:cNvPr id="6" name="Freeform 6"/>
            <p:cNvSpPr/>
            <p:nvPr/>
          </p:nvSpPr>
          <p:spPr>
            <a:xfrm>
              <a:off x="20533832" y="0"/>
              <a:ext cx="3036394" cy="1159242"/>
            </a:xfrm>
            <a:custGeom>
              <a:avLst/>
              <a:gdLst/>
              <a:ahLst/>
              <a:cxnLst/>
              <a:rect l="l" t="t" r="r" b="b"/>
              <a:pathLst>
                <a:path w="3036394" h="1159242">
                  <a:moveTo>
                    <a:pt x="0" y="0"/>
                  </a:moveTo>
                  <a:lnTo>
                    <a:pt x="3036394" y="0"/>
                  </a:lnTo>
                  <a:lnTo>
                    <a:pt x="3036394" y="1159242"/>
                  </a:lnTo>
                  <a:lnTo>
                    <a:pt x="0" y="1159242"/>
                  </a:lnTo>
                  <a:lnTo>
                    <a:pt x="0" y="0"/>
                  </a:lnTo>
                  <a:close/>
                </a:path>
              </a:pathLst>
            </a:custGeom>
            <a:blipFill>
              <a:blip r:embed="rId1">
                <a:extLst>
                  <a:ext uri="{96DAC541-7B7A-43D3-8B79-37D633B846F1}">
                    <asvg:svgBlip xmlns:asvg="http://schemas.microsoft.com/office/drawing/2016/SVG/main" r:embed="rId2"/>
                  </a:ext>
                </a:extLst>
              </a:blip>
              <a:stretch>
                <a:fillRect l="-438131" r="-156018"/>
              </a:stretch>
            </a:blipFill>
          </p:spPr>
        </p:sp>
        <p:sp>
          <p:nvSpPr>
            <p:cNvPr id="7" name="Freeform 7"/>
            <p:cNvSpPr/>
            <p:nvPr/>
          </p:nvSpPr>
          <p:spPr>
            <a:xfrm rot="-5400000">
              <a:off x="-5298540" y="6269734"/>
              <a:ext cx="11756322" cy="1159242"/>
            </a:xfrm>
            <a:custGeom>
              <a:avLst/>
              <a:gdLst/>
              <a:ahLst/>
              <a:cxnLst/>
              <a:rect l="l" t="t" r="r" b="b"/>
              <a:pathLst>
                <a:path w="11756322" h="1159242">
                  <a:moveTo>
                    <a:pt x="0" y="0"/>
                  </a:moveTo>
                  <a:lnTo>
                    <a:pt x="11756322" y="0"/>
                  </a:lnTo>
                  <a:lnTo>
                    <a:pt x="11756322" y="1159243"/>
                  </a:lnTo>
                  <a:lnTo>
                    <a:pt x="0" y="1159243"/>
                  </a:lnTo>
                  <a:lnTo>
                    <a:pt x="0" y="0"/>
                  </a:lnTo>
                  <a:close/>
                </a:path>
              </a:pathLst>
            </a:custGeom>
            <a:blipFill>
              <a:blip r:embed="rId1">
                <a:extLst>
                  <a:ext uri="{96DAC541-7B7A-43D3-8B79-37D633B846F1}">
                    <asvg:svgBlip xmlns:asvg="http://schemas.microsoft.com/office/drawing/2016/SVG/main" r:embed="rId2"/>
                  </a:ext>
                </a:extLst>
              </a:blip>
              <a:stretch>
                <a:fillRect l="-77278" r="-2005"/>
              </a:stretch>
            </a:blipFill>
          </p:spPr>
        </p:sp>
        <p:sp>
          <p:nvSpPr>
            <p:cNvPr id="8" name="Freeform 8"/>
            <p:cNvSpPr/>
            <p:nvPr/>
          </p:nvSpPr>
          <p:spPr>
            <a:xfrm>
              <a:off x="251192" y="12562417"/>
              <a:ext cx="2209800" cy="1153583"/>
            </a:xfrm>
            <a:custGeom>
              <a:avLst/>
              <a:gdLst/>
              <a:ahLst/>
              <a:cxnLst/>
              <a:rect l="l" t="t" r="r" b="b"/>
              <a:pathLst>
                <a:path w="2209800" h="1153583">
                  <a:moveTo>
                    <a:pt x="0" y="0"/>
                  </a:moveTo>
                  <a:lnTo>
                    <a:pt x="2209800" y="0"/>
                  </a:lnTo>
                  <a:lnTo>
                    <a:pt x="2209800" y="1153583"/>
                  </a:lnTo>
                  <a:lnTo>
                    <a:pt x="0" y="1153583"/>
                  </a:lnTo>
                  <a:lnTo>
                    <a:pt x="0" y="0"/>
                  </a:lnTo>
                  <a:close/>
                </a:path>
              </a:pathLst>
            </a:custGeom>
            <a:blipFill>
              <a:blip r:embed="rId1">
                <a:extLst>
                  <a:ext uri="{96DAC541-7B7A-43D3-8B79-37D633B846F1}">
                    <asvg:svgBlip xmlns:asvg="http://schemas.microsoft.com/office/drawing/2016/SVG/main" r:embed="rId2"/>
                  </a:ext>
                </a:extLst>
              </a:blip>
              <a:stretch>
                <a:fillRect l="-607478" t="-490" r="-246324"/>
              </a:stretch>
            </a:blipFill>
          </p:spPr>
        </p:sp>
      </p:grpSp>
      <p:sp>
        <p:nvSpPr>
          <p:cNvPr id="9" name="TextBox 9"/>
          <p:cNvSpPr txBox="1"/>
          <p:nvPr/>
        </p:nvSpPr>
        <p:spPr>
          <a:xfrm>
            <a:off x="6911582" y="3591431"/>
            <a:ext cx="4555611" cy="194041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In the architecture, we can also see how importanat for the Greek people the gods and godnesses. They built temples and statues to them.</a:t>
            </a:r>
            <a:endParaRPr lang="en-US" sz="2115" spc="2">
              <a:solidFill>
                <a:srgbClr val="4C3C27"/>
              </a:solidFill>
              <a:latin typeface="Nourd" panose="00000500000000000000"/>
              <a:ea typeface="Nourd" panose="00000500000000000000"/>
              <a:cs typeface="Nourd" panose="00000500000000000000"/>
              <a:sym typeface="Nourd" panose="00000500000000000000"/>
            </a:endParaRPr>
          </a:p>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The characteristic Greek motifs also appear in today's architecture.</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10" name="Freeform 10"/>
          <p:cNvSpPr/>
          <p:nvPr/>
        </p:nvSpPr>
        <p:spPr>
          <a:xfrm>
            <a:off x="1711909" y="7293864"/>
            <a:ext cx="2369967" cy="3501786"/>
          </a:xfrm>
          <a:custGeom>
            <a:avLst/>
            <a:gdLst/>
            <a:ahLst/>
            <a:cxnLst/>
            <a:rect l="l" t="t" r="r" b="b"/>
            <a:pathLst>
              <a:path w="2369967" h="3501786">
                <a:moveTo>
                  <a:pt x="0" y="0"/>
                </a:moveTo>
                <a:lnTo>
                  <a:pt x="2369966" y="0"/>
                </a:lnTo>
                <a:lnTo>
                  <a:pt x="2369966" y="3501786"/>
                </a:lnTo>
                <a:lnTo>
                  <a:pt x="0" y="3501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4081875" y="7293864"/>
            <a:ext cx="2656528" cy="3501786"/>
          </a:xfrm>
          <a:custGeom>
            <a:avLst/>
            <a:gdLst/>
            <a:ahLst/>
            <a:cxnLst/>
            <a:rect l="l" t="t" r="r" b="b"/>
            <a:pathLst>
              <a:path w="2656528" h="3501786">
                <a:moveTo>
                  <a:pt x="0" y="0"/>
                </a:moveTo>
                <a:lnTo>
                  <a:pt x="2656528" y="0"/>
                </a:lnTo>
                <a:lnTo>
                  <a:pt x="2656528" y="3501786"/>
                </a:lnTo>
                <a:lnTo>
                  <a:pt x="0" y="3501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flipH="1">
            <a:off x="7023065" y="7293864"/>
            <a:ext cx="1887562" cy="3316488"/>
          </a:xfrm>
          <a:custGeom>
            <a:avLst/>
            <a:gdLst/>
            <a:ahLst/>
            <a:cxnLst/>
            <a:rect l="l" t="t" r="r" b="b"/>
            <a:pathLst>
              <a:path w="1887562" h="3316488">
                <a:moveTo>
                  <a:pt x="1887562" y="0"/>
                </a:moveTo>
                <a:lnTo>
                  <a:pt x="0" y="0"/>
                </a:lnTo>
                <a:lnTo>
                  <a:pt x="0" y="3316488"/>
                </a:lnTo>
                <a:lnTo>
                  <a:pt x="1887562" y="3316488"/>
                </a:lnTo>
                <a:lnTo>
                  <a:pt x="188756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1762567" y="884696"/>
            <a:ext cx="14772064" cy="1244041"/>
          </a:xfrm>
          <a:prstGeom prst="rect">
            <a:avLst/>
          </a:prstGeom>
        </p:spPr>
        <p:txBody>
          <a:bodyPr lIns="0" tIns="0" rIns="0" bIns="0" rtlCol="0" anchor="t">
            <a:spAutoFit/>
          </a:bodyPr>
          <a:lstStyle/>
          <a:p>
            <a:pPr algn="ctr">
              <a:lnSpc>
                <a:spcPts val="10180"/>
              </a:lnSpc>
            </a:pPr>
            <a:r>
              <a:rPr lang="en-US" sz="7270" b="1" spc="363">
                <a:solidFill>
                  <a:srgbClr val="4C3C27"/>
                </a:solidFill>
                <a:latin typeface="Flatory Slab SemiCondensed Bold"/>
                <a:ea typeface="Flatory Slab SemiCondensed Bold"/>
                <a:cs typeface="Flatory Slab SemiCondensed Bold"/>
                <a:sym typeface="Flatory Slab SemiCondensed Bold"/>
              </a:rPr>
              <a:t>PHILOSOPHY AND CULTURE</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14" name="TextBox 14"/>
          <p:cNvSpPr txBox="1"/>
          <p:nvPr/>
        </p:nvSpPr>
        <p:spPr>
          <a:xfrm>
            <a:off x="12019471" y="3591431"/>
            <a:ext cx="4555611" cy="194041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Many philosophers grew up in this country.</a:t>
            </a:r>
            <a:endParaRPr lang="en-US" sz="2115" spc="2">
              <a:solidFill>
                <a:srgbClr val="4C3C27"/>
              </a:solidFill>
              <a:latin typeface="Nourd" panose="00000500000000000000"/>
              <a:ea typeface="Nourd" panose="00000500000000000000"/>
              <a:cs typeface="Nourd" panose="00000500000000000000"/>
              <a:sym typeface="Nourd" panose="00000500000000000000"/>
            </a:endParaRPr>
          </a:p>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For example Socrates, Platon and Aristotle. </a:t>
            </a:r>
            <a:endParaRPr lang="en-US" sz="2115" spc="2">
              <a:solidFill>
                <a:srgbClr val="4C3C27"/>
              </a:solidFill>
              <a:latin typeface="Nourd" panose="00000500000000000000"/>
              <a:ea typeface="Nourd" panose="00000500000000000000"/>
              <a:cs typeface="Nourd" panose="00000500000000000000"/>
              <a:sym typeface="Nourd" panose="00000500000000000000"/>
            </a:endParaRPr>
          </a:p>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They all played an important role in the formation of today's views.</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15" name="Freeform 15"/>
          <p:cNvSpPr/>
          <p:nvPr/>
        </p:nvSpPr>
        <p:spPr>
          <a:xfrm>
            <a:off x="9199650" y="7293864"/>
            <a:ext cx="2369967" cy="3501786"/>
          </a:xfrm>
          <a:custGeom>
            <a:avLst/>
            <a:gdLst/>
            <a:ahLst/>
            <a:cxnLst/>
            <a:rect l="l" t="t" r="r" b="b"/>
            <a:pathLst>
              <a:path w="2369967" h="3501786">
                <a:moveTo>
                  <a:pt x="0" y="0"/>
                </a:moveTo>
                <a:lnTo>
                  <a:pt x="2369966" y="0"/>
                </a:lnTo>
                <a:lnTo>
                  <a:pt x="2369966" y="3501786"/>
                </a:lnTo>
                <a:lnTo>
                  <a:pt x="0" y="35017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11569616" y="7293864"/>
            <a:ext cx="2656528" cy="3501786"/>
          </a:xfrm>
          <a:custGeom>
            <a:avLst/>
            <a:gdLst/>
            <a:ahLst/>
            <a:cxnLst/>
            <a:rect l="l" t="t" r="r" b="b"/>
            <a:pathLst>
              <a:path w="2656528" h="3501786">
                <a:moveTo>
                  <a:pt x="0" y="0"/>
                </a:moveTo>
                <a:lnTo>
                  <a:pt x="2656528" y="0"/>
                </a:lnTo>
                <a:lnTo>
                  <a:pt x="2656528" y="3501786"/>
                </a:lnTo>
                <a:lnTo>
                  <a:pt x="0" y="35017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7" name="Freeform 17"/>
          <p:cNvSpPr/>
          <p:nvPr/>
        </p:nvSpPr>
        <p:spPr>
          <a:xfrm flipH="1">
            <a:off x="14515167" y="7293864"/>
            <a:ext cx="1887562" cy="3316488"/>
          </a:xfrm>
          <a:custGeom>
            <a:avLst/>
            <a:gdLst/>
            <a:ahLst/>
            <a:cxnLst/>
            <a:rect l="l" t="t" r="r" b="b"/>
            <a:pathLst>
              <a:path w="1887562" h="3316488">
                <a:moveTo>
                  <a:pt x="1887562" y="0"/>
                </a:moveTo>
                <a:lnTo>
                  <a:pt x="0" y="0"/>
                </a:lnTo>
                <a:lnTo>
                  <a:pt x="0" y="3316488"/>
                </a:lnTo>
                <a:lnTo>
                  <a:pt x="1887562" y="3316488"/>
                </a:lnTo>
                <a:lnTo>
                  <a:pt x="188756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TextBox 18"/>
          <p:cNvSpPr txBox="1"/>
          <p:nvPr/>
        </p:nvSpPr>
        <p:spPr>
          <a:xfrm>
            <a:off x="987911" y="1926387"/>
            <a:ext cx="16230600" cy="779294"/>
          </a:xfrm>
          <a:prstGeom prst="rect">
            <a:avLst/>
          </a:prstGeom>
        </p:spPr>
        <p:txBody>
          <a:bodyPr lIns="0" tIns="0" rIns="0" bIns="0" rtlCol="0" anchor="t">
            <a:spAutoFit/>
          </a:bodyPr>
          <a:lstStyle/>
          <a:p>
            <a:pPr algn="ctr">
              <a:lnSpc>
                <a:spcPts val="6400"/>
              </a:lnSpc>
              <a:spcBef>
                <a:spcPct val="0"/>
              </a:spcBef>
            </a:pPr>
            <a:r>
              <a:rPr lang="en-US" sz="4570" b="1" spc="228">
                <a:solidFill>
                  <a:srgbClr val="4C3C27"/>
                </a:solidFill>
                <a:latin typeface="Flatory Slab SemiCondensed Bold"/>
                <a:ea typeface="Flatory Slab SemiCondensed Bold"/>
                <a:cs typeface="Flatory Slab SemiCondensed Bold"/>
                <a:sym typeface="Flatory Slab SemiCondensed Bold"/>
              </a:rPr>
              <a:t>Gr</a:t>
            </a:r>
            <a:r>
              <a:rPr lang="en-US" sz="4570" b="1" spc="228">
                <a:solidFill>
                  <a:srgbClr val="4C3C27"/>
                </a:solidFill>
                <a:latin typeface="Flatory Slab SemiCondensed Bold"/>
                <a:ea typeface="Flatory Slab SemiCondensed Bold"/>
                <a:cs typeface="Flatory Slab SemiCondensed Bold"/>
                <a:sym typeface="Flatory Slab SemiCondensed Bold"/>
              </a:rPr>
              <a:t>eek thought and the birth of rationality</a:t>
            </a:r>
            <a:endParaRPr lang="en-US" sz="4570" b="1" spc="228">
              <a:solidFill>
                <a:srgbClr val="4C3C27"/>
              </a:solidFill>
              <a:latin typeface="Flatory Slab SemiCondensed Bold"/>
              <a:ea typeface="Flatory Slab SemiCondensed Bold"/>
              <a:cs typeface="Flatory Slab SemiCondensed Bold"/>
              <a:sym typeface="Flatory Slab SemiCondensed Bold"/>
            </a:endParaRPr>
          </a:p>
        </p:txBody>
      </p:sp>
      <p:sp>
        <p:nvSpPr>
          <p:cNvPr id="19" name="TextBox 19"/>
          <p:cNvSpPr txBox="1"/>
          <p:nvPr/>
        </p:nvSpPr>
        <p:spPr>
          <a:xfrm>
            <a:off x="1711909" y="3591431"/>
            <a:ext cx="4555611" cy="291196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People have always search some explanation for the events that happen in nature and in their lives. In the life of the Greek people, myths have always played an important role. And thanks to those who wrote down these stories, we have been able to learn a lot about the thinking and beliefs of people at that time.</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20" name="TextBox 2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5</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a:off x="5018927" y="1028700"/>
            <a:ext cx="7955955" cy="3404396"/>
          </a:xfrm>
          <a:custGeom>
            <a:avLst/>
            <a:gdLst/>
            <a:ahLst/>
            <a:cxnLst/>
            <a:rect l="l" t="t" r="r" b="b"/>
            <a:pathLst>
              <a:path w="7955955" h="3404396">
                <a:moveTo>
                  <a:pt x="0" y="0"/>
                </a:moveTo>
                <a:lnTo>
                  <a:pt x="7955955" y="0"/>
                </a:lnTo>
                <a:lnTo>
                  <a:pt x="7955955" y="3404396"/>
                </a:lnTo>
                <a:lnTo>
                  <a:pt x="0" y="340439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2904559" y="1214121"/>
            <a:ext cx="4488091" cy="3319557"/>
          </a:xfrm>
          <a:custGeom>
            <a:avLst/>
            <a:gdLst/>
            <a:ahLst/>
            <a:cxnLst/>
            <a:rect l="l" t="t" r="r" b="b"/>
            <a:pathLst>
              <a:path w="4488091" h="3319557">
                <a:moveTo>
                  <a:pt x="0" y="0"/>
                </a:moveTo>
                <a:lnTo>
                  <a:pt x="4488091" y="0"/>
                </a:lnTo>
                <a:lnTo>
                  <a:pt x="4488091" y="3319557"/>
                </a:lnTo>
                <a:lnTo>
                  <a:pt x="0" y="331955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316316" y="1028700"/>
            <a:ext cx="3702611" cy="3504978"/>
          </a:xfrm>
          <a:custGeom>
            <a:avLst/>
            <a:gdLst/>
            <a:ahLst/>
            <a:cxnLst/>
            <a:rect l="l" t="t" r="r" b="b"/>
            <a:pathLst>
              <a:path w="3702611" h="3504978">
                <a:moveTo>
                  <a:pt x="3702611" y="0"/>
                </a:moveTo>
                <a:lnTo>
                  <a:pt x="0" y="0"/>
                </a:lnTo>
                <a:lnTo>
                  <a:pt x="0" y="3504978"/>
                </a:lnTo>
                <a:lnTo>
                  <a:pt x="3702611" y="3504978"/>
                </a:lnTo>
                <a:lnTo>
                  <a:pt x="3702611" y="0"/>
                </a:lnTo>
                <a:close/>
              </a:path>
            </a:pathLst>
          </a:custGeom>
          <a:blipFill>
            <a:blip r:embed="rId5">
              <a:extLst>
                <a:ext uri="{96DAC541-7B7A-43D3-8B79-37D633B846F1}">
                  <asvg:svgBlip xmlns:asvg="http://schemas.microsoft.com/office/drawing/2016/SVG/main" r:embed="rId6"/>
                </a:ext>
              </a:extLst>
            </a:blip>
            <a:stretch>
              <a:fillRect b="-83309"/>
            </a:stretch>
          </a:blipFill>
        </p:spPr>
      </p:sp>
      <p:sp>
        <p:nvSpPr>
          <p:cNvPr id="5" name="TextBox 5"/>
          <p:cNvSpPr txBox="1"/>
          <p:nvPr/>
        </p:nvSpPr>
        <p:spPr>
          <a:xfrm>
            <a:off x="1949512" y="4645312"/>
            <a:ext cx="14473617" cy="1096263"/>
          </a:xfrm>
          <a:prstGeom prst="rect">
            <a:avLst/>
          </a:prstGeom>
        </p:spPr>
        <p:txBody>
          <a:bodyPr lIns="0" tIns="0" rIns="0" bIns="0" rtlCol="0" anchor="t">
            <a:spAutoFit/>
          </a:bodyPr>
          <a:lstStyle/>
          <a:p>
            <a:pPr algn="ctr">
              <a:lnSpc>
                <a:spcPts val="9080"/>
              </a:lnSpc>
            </a:pPr>
            <a:r>
              <a:rPr lang="en-US" sz="6485" b="1" spc="324">
                <a:solidFill>
                  <a:srgbClr val="4C3C27"/>
                </a:solidFill>
                <a:latin typeface="Flatory Slab SemiCondensed Bold"/>
                <a:ea typeface="Flatory Slab SemiCondensed Bold"/>
                <a:cs typeface="Flatory Slab SemiCondensed Bold"/>
                <a:sym typeface="Flatory Slab SemiCondensed Bold"/>
              </a:rPr>
              <a:t>MYTHOLOGY AND RELIGION</a:t>
            </a:r>
            <a:endParaRPr lang="en-US" sz="6485" b="1" spc="324">
              <a:solidFill>
                <a:srgbClr val="4C3C27"/>
              </a:solidFill>
              <a:latin typeface="Flatory Slab SemiCondensed Bold"/>
              <a:ea typeface="Flatory Slab SemiCondensed Bold"/>
              <a:cs typeface="Flatory Slab SemiCondensed Bold"/>
              <a:sym typeface="Flatory Slab SemiCondensed Bold"/>
            </a:endParaRPr>
          </a:p>
        </p:txBody>
      </p:sp>
      <p:sp>
        <p:nvSpPr>
          <p:cNvPr id="6" name="TextBox 6"/>
          <p:cNvSpPr txBox="1"/>
          <p:nvPr/>
        </p:nvSpPr>
        <p:spPr>
          <a:xfrm>
            <a:off x="1028700" y="5735299"/>
            <a:ext cx="15958478" cy="534443"/>
          </a:xfrm>
          <a:prstGeom prst="rect">
            <a:avLst/>
          </a:prstGeom>
        </p:spPr>
        <p:txBody>
          <a:bodyPr lIns="0" tIns="0" rIns="0" bIns="0" rtlCol="0" anchor="t">
            <a:spAutoFit/>
          </a:bodyPr>
          <a:lstStyle/>
          <a:p>
            <a:pPr algn="ctr">
              <a:lnSpc>
                <a:spcPts val="3955"/>
              </a:lnSpc>
            </a:pPr>
            <a:r>
              <a:rPr lang="en-US" sz="4075" b="1" spc="203">
                <a:solidFill>
                  <a:srgbClr val="4C3C27"/>
                </a:solidFill>
                <a:latin typeface="Flatory Slab SemiCondensed Bold"/>
                <a:ea typeface="Flatory Slab SemiCondensed Bold"/>
                <a:cs typeface="Flatory Slab SemiCondensed Bold"/>
                <a:sym typeface="Flatory Slab SemiCondensed Bold"/>
              </a:rPr>
              <a:t>The gods of Olympus and the role of myths</a:t>
            </a:r>
            <a:endParaRPr lang="en-US" sz="4075" b="1" spc="203">
              <a:solidFill>
                <a:srgbClr val="4C3C27"/>
              </a:solidFill>
              <a:latin typeface="Flatory Slab SemiCondensed Bold"/>
              <a:ea typeface="Flatory Slab SemiCondensed Bold"/>
              <a:cs typeface="Flatory Slab SemiCondensed Bold"/>
              <a:sym typeface="Flatory Slab SemiCondensed Bold"/>
            </a:endParaRPr>
          </a:p>
        </p:txBody>
      </p:sp>
      <p:sp>
        <p:nvSpPr>
          <p:cNvPr id="7" name="TextBox 7"/>
          <p:cNvSpPr txBox="1"/>
          <p:nvPr/>
        </p:nvSpPr>
        <p:spPr>
          <a:xfrm>
            <a:off x="1028700" y="6793683"/>
            <a:ext cx="4831836" cy="344753"/>
          </a:xfrm>
          <a:prstGeom prst="rect">
            <a:avLst/>
          </a:prstGeom>
        </p:spPr>
        <p:txBody>
          <a:bodyPr lIns="0" tIns="0" rIns="0" bIns="0" rtlCol="0" anchor="t">
            <a:spAutoFit/>
          </a:bodyPr>
          <a:lstStyle/>
          <a:p>
            <a:pPr algn="ctr">
              <a:lnSpc>
                <a:spcPts val="2590"/>
              </a:lnSpc>
            </a:pPr>
            <a:r>
              <a:rPr lang="en-US" sz="2670" b="1" spc="497">
                <a:solidFill>
                  <a:srgbClr val="4C3C27"/>
                </a:solidFill>
                <a:latin typeface="Flatory Slab SemiCondensed Bold"/>
                <a:ea typeface="Flatory Slab SemiCondensed Bold"/>
                <a:cs typeface="Flatory Slab SemiCondensed Bold"/>
                <a:sym typeface="Flatory Slab SemiCondensed Bold"/>
              </a:rPr>
              <a:t>ZEUS</a:t>
            </a:r>
            <a:endParaRPr lang="en-US" sz="2670" b="1" spc="497">
              <a:solidFill>
                <a:srgbClr val="4C3C27"/>
              </a:solidFill>
              <a:latin typeface="Flatory Slab SemiCondensed Bold"/>
              <a:ea typeface="Flatory Slab SemiCondensed Bold"/>
              <a:cs typeface="Flatory Slab SemiCondensed Bold"/>
              <a:sym typeface="Flatory Slab SemiCondensed Bold"/>
            </a:endParaRPr>
          </a:p>
        </p:txBody>
      </p:sp>
      <p:sp>
        <p:nvSpPr>
          <p:cNvPr id="8" name="TextBox 8"/>
          <p:cNvSpPr txBox="1"/>
          <p:nvPr/>
        </p:nvSpPr>
        <p:spPr>
          <a:xfrm>
            <a:off x="6685762" y="7127386"/>
            <a:ext cx="4831836" cy="96886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Athéna is the godness of wisdom, law and just war. She spranged from her father’s head in full armor. </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9" name="TextBox 9"/>
          <p:cNvSpPr txBox="1"/>
          <p:nvPr/>
        </p:nvSpPr>
        <p:spPr>
          <a:xfrm>
            <a:off x="6685762" y="6707958"/>
            <a:ext cx="4831836" cy="344827"/>
          </a:xfrm>
          <a:prstGeom prst="rect">
            <a:avLst/>
          </a:prstGeom>
        </p:spPr>
        <p:txBody>
          <a:bodyPr lIns="0" tIns="0" rIns="0" bIns="0" rtlCol="0" anchor="t">
            <a:spAutoFit/>
          </a:bodyPr>
          <a:lstStyle/>
          <a:p>
            <a:pPr algn="ctr">
              <a:lnSpc>
                <a:spcPts val="2590"/>
              </a:lnSpc>
            </a:pPr>
            <a:r>
              <a:rPr lang="en-US" sz="2670" b="1" spc="497">
                <a:solidFill>
                  <a:srgbClr val="4C3C27"/>
                </a:solidFill>
                <a:latin typeface="Flatory Slab SemiCondensed Bold"/>
                <a:ea typeface="Flatory Slab SemiCondensed Bold"/>
                <a:cs typeface="Flatory Slab SemiCondensed Bold"/>
                <a:sym typeface="Flatory Slab SemiCondensed Bold"/>
              </a:rPr>
              <a:t>ATHENA</a:t>
            </a:r>
            <a:endParaRPr lang="en-US" sz="2670" b="1" spc="497">
              <a:solidFill>
                <a:srgbClr val="4C3C27"/>
              </a:solidFill>
              <a:latin typeface="Flatory Slab SemiCondensed Bold"/>
              <a:ea typeface="Flatory Slab SemiCondensed Bold"/>
              <a:cs typeface="Flatory Slab SemiCondensed Bold"/>
              <a:sym typeface="Flatory Slab SemiCondensed Bold"/>
            </a:endParaRPr>
          </a:p>
        </p:txBody>
      </p:sp>
      <p:sp>
        <p:nvSpPr>
          <p:cNvPr id="10" name="TextBox 10"/>
          <p:cNvSpPr txBox="1"/>
          <p:nvPr/>
        </p:nvSpPr>
        <p:spPr>
          <a:xfrm>
            <a:off x="12155342" y="7127386"/>
            <a:ext cx="4831836" cy="129271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Poseidon is Zeus’s brother. He is the god of oceans, seas, rivers and earthquakes. One of his charachteristic tool is the trident.</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11" name="TextBox 11"/>
          <p:cNvSpPr txBox="1"/>
          <p:nvPr/>
        </p:nvSpPr>
        <p:spPr>
          <a:xfrm>
            <a:off x="12155342" y="6707958"/>
            <a:ext cx="4831836" cy="344827"/>
          </a:xfrm>
          <a:prstGeom prst="rect">
            <a:avLst/>
          </a:prstGeom>
        </p:spPr>
        <p:txBody>
          <a:bodyPr lIns="0" tIns="0" rIns="0" bIns="0" rtlCol="0" anchor="t">
            <a:spAutoFit/>
          </a:bodyPr>
          <a:lstStyle/>
          <a:p>
            <a:pPr algn="ctr">
              <a:lnSpc>
                <a:spcPts val="2590"/>
              </a:lnSpc>
            </a:pPr>
            <a:r>
              <a:rPr lang="en-US" sz="2670" b="1" spc="497">
                <a:solidFill>
                  <a:srgbClr val="4C3C27"/>
                </a:solidFill>
                <a:latin typeface="Flatory Slab SemiCondensed Bold"/>
                <a:ea typeface="Flatory Slab SemiCondensed Bold"/>
                <a:cs typeface="Flatory Slab SemiCondensed Bold"/>
                <a:sym typeface="Flatory Slab SemiCondensed Bold"/>
              </a:rPr>
              <a:t>POSEIDON</a:t>
            </a:r>
            <a:endParaRPr lang="en-US" sz="2670" b="1" spc="497">
              <a:solidFill>
                <a:srgbClr val="4C3C27"/>
              </a:solidFill>
              <a:latin typeface="Flatory Slab SemiCondensed Bold"/>
              <a:ea typeface="Flatory Slab SemiCondensed Bold"/>
              <a:cs typeface="Flatory Slab SemiCondensed Bold"/>
              <a:sym typeface="Flatory Slab SemiCondensed Bold"/>
            </a:endParaRPr>
          </a:p>
        </p:txBody>
      </p:sp>
      <p:sp>
        <p:nvSpPr>
          <p:cNvPr id="12" name="Freeform 12"/>
          <p:cNvSpPr/>
          <p:nvPr/>
        </p:nvSpPr>
        <p:spPr>
          <a:xfrm rot="-5400000">
            <a:off x="12893801" y="4719763"/>
            <a:ext cx="9918967" cy="869432"/>
          </a:xfrm>
          <a:custGeom>
            <a:avLst/>
            <a:gdLst/>
            <a:ahLst/>
            <a:cxnLst/>
            <a:rect l="l" t="t" r="r" b="b"/>
            <a:pathLst>
              <a:path w="9918967" h="869432">
                <a:moveTo>
                  <a:pt x="0" y="0"/>
                </a:moveTo>
                <a:lnTo>
                  <a:pt x="9918966" y="0"/>
                </a:lnTo>
                <a:lnTo>
                  <a:pt x="9918966" y="869432"/>
                </a:lnTo>
                <a:lnTo>
                  <a:pt x="0" y="869432"/>
                </a:lnTo>
                <a:lnTo>
                  <a:pt x="0" y="0"/>
                </a:lnTo>
                <a:close/>
              </a:path>
            </a:pathLst>
          </a:custGeom>
          <a:blipFill>
            <a:blip r:embed="rId7">
              <a:extLst>
                <a:ext uri="{96DAC541-7B7A-43D3-8B79-37D633B846F1}">
                  <asvg:svgBlip xmlns:asvg="http://schemas.microsoft.com/office/drawing/2016/SVG/main" r:embed="rId8"/>
                </a:ext>
              </a:extLst>
            </a:blip>
            <a:stretch>
              <a:fillRect l="-57587" r="-1782"/>
            </a:stretch>
          </a:blipFill>
        </p:spPr>
      </p:sp>
      <p:sp>
        <p:nvSpPr>
          <p:cNvPr id="13" name="Freeform 13"/>
          <p:cNvSpPr/>
          <p:nvPr/>
        </p:nvSpPr>
        <p:spPr>
          <a:xfrm>
            <a:off x="0" y="0"/>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7">
              <a:extLst>
                <a:ext uri="{96DAC541-7B7A-43D3-8B79-37D633B846F1}">
                  <asvg:svgBlip xmlns:asvg="http://schemas.microsoft.com/office/drawing/2016/SVG/main" r:embed="rId8"/>
                </a:ext>
              </a:extLst>
            </a:blip>
            <a:stretch>
              <a:fillRect l="-1374" r="-1201"/>
            </a:stretch>
          </a:blipFill>
        </p:spPr>
      </p:sp>
      <p:sp>
        <p:nvSpPr>
          <p:cNvPr id="14" name="Freeform 14"/>
          <p:cNvSpPr/>
          <p:nvPr/>
        </p:nvSpPr>
        <p:spPr>
          <a:xfrm>
            <a:off x="15302467" y="0"/>
            <a:ext cx="2277296" cy="869432"/>
          </a:xfrm>
          <a:custGeom>
            <a:avLst/>
            <a:gdLst/>
            <a:ahLst/>
            <a:cxnLst/>
            <a:rect l="l" t="t" r="r" b="b"/>
            <a:pathLst>
              <a:path w="2277296" h="869432">
                <a:moveTo>
                  <a:pt x="0" y="0"/>
                </a:moveTo>
                <a:lnTo>
                  <a:pt x="2277296" y="0"/>
                </a:lnTo>
                <a:lnTo>
                  <a:pt x="2277296" y="869432"/>
                </a:lnTo>
                <a:lnTo>
                  <a:pt x="0" y="869432"/>
                </a:lnTo>
                <a:lnTo>
                  <a:pt x="0" y="0"/>
                </a:lnTo>
                <a:close/>
              </a:path>
            </a:pathLst>
          </a:custGeom>
          <a:blipFill>
            <a:blip r:embed="rId7">
              <a:extLst>
                <a:ext uri="{96DAC541-7B7A-43D3-8B79-37D633B846F1}">
                  <asvg:svgBlip xmlns:asvg="http://schemas.microsoft.com/office/drawing/2016/SVG/main" r:embed="rId8"/>
                </a:ext>
              </a:extLst>
            </a:blip>
            <a:stretch>
              <a:fillRect l="-438131" r="-156018"/>
            </a:stretch>
          </a:blipFill>
        </p:spPr>
      </p:sp>
      <p:sp>
        <p:nvSpPr>
          <p:cNvPr id="15" name="Freeform 15"/>
          <p:cNvSpPr/>
          <p:nvPr/>
        </p:nvSpPr>
        <p:spPr>
          <a:xfrm rot="-5400000">
            <a:off x="-4071812" y="4702301"/>
            <a:ext cx="8817241" cy="869432"/>
          </a:xfrm>
          <a:custGeom>
            <a:avLst/>
            <a:gdLst/>
            <a:ahLst/>
            <a:cxnLst/>
            <a:rect l="l" t="t" r="r" b="b"/>
            <a:pathLst>
              <a:path w="8817241" h="869432">
                <a:moveTo>
                  <a:pt x="0" y="0"/>
                </a:moveTo>
                <a:lnTo>
                  <a:pt x="8817242" y="0"/>
                </a:lnTo>
                <a:lnTo>
                  <a:pt x="8817242" y="869432"/>
                </a:lnTo>
                <a:lnTo>
                  <a:pt x="0" y="869432"/>
                </a:lnTo>
                <a:lnTo>
                  <a:pt x="0" y="0"/>
                </a:lnTo>
                <a:close/>
              </a:path>
            </a:pathLst>
          </a:custGeom>
          <a:blipFill>
            <a:blip r:embed="rId7">
              <a:extLst>
                <a:ext uri="{96DAC541-7B7A-43D3-8B79-37D633B846F1}">
                  <asvg:svgBlip xmlns:asvg="http://schemas.microsoft.com/office/drawing/2016/SVG/main" r:embed="rId8"/>
                </a:ext>
              </a:extLst>
            </a:blip>
            <a:stretch>
              <a:fillRect l="-77278" r="-2005"/>
            </a:stretch>
          </a:blipFill>
        </p:spPr>
      </p:sp>
      <p:sp>
        <p:nvSpPr>
          <p:cNvPr id="16" name="Freeform 16"/>
          <p:cNvSpPr/>
          <p:nvPr/>
        </p:nvSpPr>
        <p:spPr>
          <a:xfrm>
            <a:off x="2168954" y="9417568"/>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7">
              <a:extLst>
                <a:ext uri="{96DAC541-7B7A-43D3-8B79-37D633B846F1}">
                  <asvg:svgBlip xmlns:asvg="http://schemas.microsoft.com/office/drawing/2016/SVG/main" r:embed="rId8"/>
                </a:ext>
              </a:extLst>
            </a:blip>
            <a:stretch>
              <a:fillRect l="-1374" r="-1201"/>
            </a:stretch>
          </a:blipFill>
        </p:spPr>
      </p:sp>
      <p:sp>
        <p:nvSpPr>
          <p:cNvPr id="17" name="Freeform 17"/>
          <p:cNvSpPr/>
          <p:nvPr/>
        </p:nvSpPr>
        <p:spPr>
          <a:xfrm>
            <a:off x="90487" y="9421812"/>
            <a:ext cx="2186808" cy="865188"/>
          </a:xfrm>
          <a:custGeom>
            <a:avLst/>
            <a:gdLst/>
            <a:ahLst/>
            <a:cxnLst/>
            <a:rect l="l" t="t" r="r" b="b"/>
            <a:pathLst>
              <a:path w="2186808" h="865188">
                <a:moveTo>
                  <a:pt x="0" y="0"/>
                </a:moveTo>
                <a:lnTo>
                  <a:pt x="2186809" y="0"/>
                </a:lnTo>
                <a:lnTo>
                  <a:pt x="2186809" y="865188"/>
                </a:lnTo>
                <a:lnTo>
                  <a:pt x="0" y="865188"/>
                </a:lnTo>
                <a:lnTo>
                  <a:pt x="0" y="0"/>
                </a:lnTo>
                <a:close/>
              </a:path>
            </a:pathLst>
          </a:custGeom>
          <a:blipFill>
            <a:blip r:embed="rId7">
              <a:extLst>
                <a:ext uri="{96DAC541-7B7A-43D3-8B79-37D633B846F1}">
                  <asvg:svgBlip xmlns:asvg="http://schemas.microsoft.com/office/drawing/2016/SVG/main" r:embed="rId8"/>
                </a:ext>
              </a:extLst>
            </a:blip>
            <a:stretch>
              <a:fillRect l="-460398" t="-490" r="-162474"/>
            </a:stretch>
          </a:blipFill>
        </p:spPr>
      </p:sp>
      <p:sp>
        <p:nvSpPr>
          <p:cNvPr id="18" name="TextBox 18"/>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6</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9" name="TextBox 19"/>
          <p:cNvSpPr txBox="1"/>
          <p:nvPr/>
        </p:nvSpPr>
        <p:spPr>
          <a:xfrm>
            <a:off x="1316316" y="7127386"/>
            <a:ext cx="4831836" cy="129271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In the Greek mythology Zeus is the main god. He is the god of </a:t>
            </a:r>
            <a:r>
              <a:rPr lang="en-US" sz="2115" spc="2">
                <a:solidFill>
                  <a:srgbClr val="4C3C27"/>
                </a:solidFill>
                <a:latin typeface="Nourd" panose="00000500000000000000"/>
                <a:ea typeface="Nourd" panose="00000500000000000000"/>
                <a:cs typeface="Nourd" panose="00000500000000000000"/>
                <a:sym typeface="Nourd" panose="00000500000000000000"/>
              </a:rPr>
              <a:t>storms and lightning.</a:t>
            </a:r>
            <a:endParaRPr lang="en-US" sz="2115" spc="2">
              <a:solidFill>
                <a:srgbClr val="4C3C27"/>
              </a:solidFill>
              <a:latin typeface="Nourd" panose="00000500000000000000"/>
              <a:ea typeface="Nourd" panose="00000500000000000000"/>
              <a:cs typeface="Nourd" panose="00000500000000000000"/>
              <a:sym typeface="Nourd" panose="00000500000000000000"/>
            </a:endParaRPr>
          </a:p>
          <a:p>
            <a:pPr algn="just">
              <a:lnSpc>
                <a:spcPts val="2560"/>
              </a:lnSpc>
            </a:p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a:off x="12019471" y="5204096"/>
            <a:ext cx="3343079" cy="4457438"/>
          </a:xfrm>
          <a:custGeom>
            <a:avLst/>
            <a:gdLst/>
            <a:ahLst/>
            <a:cxnLst/>
            <a:rect l="l" t="t" r="r" b="b"/>
            <a:pathLst>
              <a:path w="3343079" h="4457438">
                <a:moveTo>
                  <a:pt x="0" y="0"/>
                </a:moveTo>
                <a:lnTo>
                  <a:pt x="3343078" y="0"/>
                </a:lnTo>
                <a:lnTo>
                  <a:pt x="3343078" y="4457438"/>
                </a:lnTo>
                <a:lnTo>
                  <a:pt x="0" y="4457438"/>
                </a:lnTo>
                <a:lnTo>
                  <a:pt x="0" y="0"/>
                </a:lnTo>
                <a:close/>
              </a:path>
            </a:pathLst>
          </a:custGeom>
          <a:blipFill>
            <a:blip r:embed="rId1"/>
            <a:stretch>
              <a:fillRect/>
            </a:stretch>
          </a:blipFill>
        </p:spPr>
      </p:sp>
      <p:sp>
        <p:nvSpPr>
          <p:cNvPr id="3" name="TextBox 3"/>
          <p:cNvSpPr txBox="1"/>
          <p:nvPr/>
        </p:nvSpPr>
        <p:spPr>
          <a:xfrm>
            <a:off x="1803356" y="1051790"/>
            <a:ext cx="14772064" cy="1244041"/>
          </a:xfrm>
          <a:prstGeom prst="rect">
            <a:avLst/>
          </a:prstGeom>
        </p:spPr>
        <p:txBody>
          <a:bodyPr lIns="0" tIns="0" rIns="0" bIns="0" rtlCol="0" anchor="t">
            <a:spAutoFit/>
          </a:bodyPr>
          <a:lstStyle/>
          <a:p>
            <a:pPr algn="ctr">
              <a:lnSpc>
                <a:spcPts val="10180"/>
              </a:lnSpc>
            </a:pPr>
            <a:r>
              <a:rPr lang="en-US" sz="7270" b="1" spc="363">
                <a:solidFill>
                  <a:srgbClr val="4C3C27"/>
                </a:solidFill>
                <a:latin typeface="Flatory Slab SemiCondensed Bold"/>
                <a:ea typeface="Flatory Slab SemiCondensed Bold"/>
                <a:cs typeface="Flatory Slab SemiCondensed Bold"/>
                <a:sym typeface="Flatory Slab SemiCondensed Bold"/>
              </a:rPr>
              <a:t>THE POLIS AND POLITICS</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4" name="TextBox 4"/>
          <p:cNvSpPr txBox="1"/>
          <p:nvPr/>
        </p:nvSpPr>
        <p:spPr>
          <a:xfrm>
            <a:off x="1803018" y="3524830"/>
            <a:ext cx="4383258" cy="344827"/>
          </a:xfrm>
          <a:prstGeom prst="rect">
            <a:avLst/>
          </a:prstGeom>
        </p:spPr>
        <p:txBody>
          <a:bodyPr lIns="0" tIns="0" rIns="0" bIns="0" rtlCol="0" anchor="t">
            <a:spAutoFit/>
          </a:bodyPr>
          <a:lstStyle/>
          <a:p>
            <a:pPr marL="0" lvl="0" indent="0" algn="ctr">
              <a:lnSpc>
                <a:spcPts val="2590"/>
              </a:lnSpc>
              <a:spcBef>
                <a:spcPct val="0"/>
              </a:spcBef>
            </a:pP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AT</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H</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EN</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S</a:t>
            </a:r>
            <a:endParaRPr lang="en-US" sz="2670" b="1" u="none" strike="noStrike" spc="497">
              <a:solidFill>
                <a:srgbClr val="4C3C27"/>
              </a:solidFill>
              <a:latin typeface="Flatory Slab SemiCondensed Bold"/>
              <a:ea typeface="Flatory Slab SemiCondensed Bold"/>
              <a:cs typeface="Flatory Slab SemiCondensed Bold"/>
              <a:sym typeface="Flatory Slab SemiCondensed Bold"/>
            </a:endParaRPr>
          </a:p>
        </p:txBody>
      </p:sp>
      <p:sp>
        <p:nvSpPr>
          <p:cNvPr id="5" name="TextBox 5"/>
          <p:cNvSpPr txBox="1"/>
          <p:nvPr/>
        </p:nvSpPr>
        <p:spPr>
          <a:xfrm>
            <a:off x="1757968" y="4378107"/>
            <a:ext cx="4555611" cy="291196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Athén is in the southwestern area of the Attic peninsula. This city is the capital of Greec.</a:t>
            </a:r>
            <a:endParaRPr lang="en-US" sz="2115" spc="2">
              <a:solidFill>
                <a:srgbClr val="4C3C27"/>
              </a:solidFill>
              <a:latin typeface="Nourd" panose="00000500000000000000"/>
              <a:ea typeface="Nourd" panose="00000500000000000000"/>
              <a:cs typeface="Nourd" panose="00000500000000000000"/>
              <a:sym typeface="Nourd" panose="00000500000000000000"/>
            </a:endParaRPr>
          </a:p>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Current population is 643 452. So many mythological stories related to Athens, for example the war between Poseidon and Athéna over who the people of Athens would love more.</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6" name="TextBox 6"/>
          <p:cNvSpPr txBox="1"/>
          <p:nvPr/>
        </p:nvSpPr>
        <p:spPr>
          <a:xfrm>
            <a:off x="6911582" y="3524830"/>
            <a:ext cx="4383258" cy="344753"/>
          </a:xfrm>
          <a:prstGeom prst="rect">
            <a:avLst/>
          </a:prstGeom>
        </p:spPr>
        <p:txBody>
          <a:bodyPr lIns="0" tIns="0" rIns="0" bIns="0" rtlCol="0" anchor="t">
            <a:spAutoFit/>
          </a:bodyPr>
          <a:lstStyle/>
          <a:p>
            <a:pPr marL="0" lvl="0" indent="0" algn="ctr">
              <a:lnSpc>
                <a:spcPts val="2590"/>
              </a:lnSpc>
              <a:spcBef>
                <a:spcPct val="0"/>
              </a:spcBef>
            </a:pP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SPARTA</a:t>
            </a:r>
            <a:endParaRPr lang="en-US" sz="2670" b="1" u="none" strike="noStrike" spc="497">
              <a:solidFill>
                <a:srgbClr val="4C3C27"/>
              </a:solidFill>
              <a:latin typeface="Flatory Slab SemiCondensed Bold"/>
              <a:ea typeface="Flatory Slab SemiCondensed Bold"/>
              <a:cs typeface="Flatory Slab SemiCondensed Bold"/>
              <a:sym typeface="Flatory Slab SemiCondensed Bold"/>
            </a:endParaRPr>
          </a:p>
        </p:txBody>
      </p:sp>
      <p:sp>
        <p:nvSpPr>
          <p:cNvPr id="7" name="TextBox 7"/>
          <p:cNvSpPr txBox="1"/>
          <p:nvPr/>
        </p:nvSpPr>
        <p:spPr>
          <a:xfrm>
            <a:off x="12019471" y="3524830"/>
            <a:ext cx="4383258" cy="668752"/>
          </a:xfrm>
          <a:prstGeom prst="rect">
            <a:avLst/>
          </a:prstGeom>
        </p:spPr>
        <p:txBody>
          <a:bodyPr lIns="0" tIns="0" rIns="0" bIns="0" rtlCol="0" anchor="t">
            <a:spAutoFit/>
          </a:bodyPr>
          <a:lstStyle/>
          <a:p>
            <a:pPr marL="0" lvl="0" indent="0" algn="ctr">
              <a:lnSpc>
                <a:spcPts val="2590"/>
              </a:lnSpc>
              <a:spcBef>
                <a:spcPct val="0"/>
              </a:spcBef>
            </a:pPr>
            <a:r>
              <a:rPr lang="en-US" sz="2670" b="1" spc="497">
                <a:solidFill>
                  <a:srgbClr val="4C3C27"/>
                </a:solidFill>
                <a:latin typeface="Flatory Slab SemiCondensed Bold"/>
                <a:ea typeface="Flatory Slab SemiCondensed Bold"/>
                <a:cs typeface="Flatory Slab SemiCondensed Bold"/>
                <a:sym typeface="Flatory Slab SemiCondensed Bold"/>
              </a:rPr>
              <a:t>O</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T</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HE</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R</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 CITY-STAT</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E</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S</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 </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POL</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E</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IS</a:t>
            </a:r>
            <a:r>
              <a:rPr lang="en-US" sz="2670" b="1" u="none" strike="noStrike" spc="497">
                <a:solidFill>
                  <a:srgbClr val="4C3C27"/>
                </a:solidFill>
                <a:latin typeface="Flatory Slab SemiCondensed Bold"/>
                <a:ea typeface="Flatory Slab SemiCondensed Bold"/>
                <a:cs typeface="Flatory Slab SemiCondensed Bold"/>
                <a:sym typeface="Flatory Slab SemiCondensed Bold"/>
              </a:rPr>
              <a:t>)</a:t>
            </a:r>
            <a:endParaRPr lang="en-US" sz="2670" b="1" u="none" strike="noStrike" spc="497">
              <a:solidFill>
                <a:srgbClr val="4C3C27"/>
              </a:solidFill>
              <a:latin typeface="Flatory Slab SemiCondensed Bold"/>
              <a:ea typeface="Flatory Slab SemiCondensed Bold"/>
              <a:cs typeface="Flatory Slab SemiCondensed Bold"/>
              <a:sym typeface="Flatory Slab SemiCondensed Bold"/>
            </a:endParaRPr>
          </a:p>
        </p:txBody>
      </p:sp>
      <p:sp>
        <p:nvSpPr>
          <p:cNvPr id="8" name="TextBox 8"/>
          <p:cNvSpPr txBox="1"/>
          <p:nvPr/>
        </p:nvSpPr>
        <p:spPr>
          <a:xfrm>
            <a:off x="11974421" y="4378107"/>
            <a:ext cx="4555611" cy="64501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Importatnt citys for example Delpoi,  Patras, Larisa and Mycenae. </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
        <p:nvSpPr>
          <p:cNvPr id="9" name="TextBox 9"/>
          <p:cNvSpPr txBox="1"/>
          <p:nvPr/>
        </p:nvSpPr>
        <p:spPr>
          <a:xfrm>
            <a:off x="987911" y="2069262"/>
            <a:ext cx="16230600" cy="779294"/>
          </a:xfrm>
          <a:prstGeom prst="rect">
            <a:avLst/>
          </a:prstGeom>
        </p:spPr>
        <p:txBody>
          <a:bodyPr lIns="0" tIns="0" rIns="0" bIns="0" rtlCol="0" anchor="t">
            <a:spAutoFit/>
          </a:bodyPr>
          <a:lstStyle/>
          <a:p>
            <a:pPr algn="ctr">
              <a:lnSpc>
                <a:spcPts val="6400"/>
              </a:lnSpc>
              <a:spcBef>
                <a:spcPct val="0"/>
              </a:spcBef>
            </a:pPr>
            <a:r>
              <a:rPr lang="en-US" sz="4570" b="1" spc="228">
                <a:solidFill>
                  <a:srgbClr val="4C3C27"/>
                </a:solidFill>
                <a:latin typeface="Flatory Slab SemiCondensed Bold"/>
                <a:ea typeface="Flatory Slab SemiCondensed Bold"/>
                <a:cs typeface="Flatory Slab SemiCondensed Bold"/>
                <a:sym typeface="Flatory Slab SemiCondensed Bold"/>
              </a:rPr>
              <a:t>Democracy, oligarchy, and monarchy compared</a:t>
            </a:r>
            <a:endParaRPr lang="en-US" sz="4570" b="1" spc="228">
              <a:solidFill>
                <a:srgbClr val="4C3C27"/>
              </a:solidFill>
              <a:latin typeface="Flatory Slab SemiCondensed Bold"/>
              <a:ea typeface="Flatory Slab SemiCondensed Bold"/>
              <a:cs typeface="Flatory Slab SemiCondensed Bold"/>
              <a:sym typeface="Flatory Slab SemiCondensed Bold"/>
            </a:endParaRPr>
          </a:p>
        </p:txBody>
      </p:sp>
      <p:sp>
        <p:nvSpPr>
          <p:cNvPr id="10" name="TextBox 10"/>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7</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1" name="TextBox 11"/>
          <p:cNvSpPr txBox="1"/>
          <p:nvPr/>
        </p:nvSpPr>
        <p:spPr>
          <a:xfrm>
            <a:off x="6911582" y="4378107"/>
            <a:ext cx="4555611" cy="2264264"/>
          </a:xfrm>
          <a:prstGeom prst="rect">
            <a:avLst/>
          </a:prstGeom>
        </p:spPr>
        <p:txBody>
          <a:bodyPr lIns="0" tIns="0" rIns="0" bIns="0" rtlCol="0" anchor="t">
            <a:spAutoFit/>
          </a:bodyPr>
          <a:lstStyle/>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Sparta was on the Attic peninsula too, but it was in the southeastern area of the Attic peninsula. </a:t>
            </a:r>
            <a:endParaRPr lang="en-US" sz="2115" spc="2">
              <a:solidFill>
                <a:srgbClr val="4C3C27"/>
              </a:solidFill>
              <a:latin typeface="Nourd" panose="00000500000000000000"/>
              <a:ea typeface="Nourd" panose="00000500000000000000"/>
              <a:cs typeface="Nourd" panose="00000500000000000000"/>
              <a:sym typeface="Nourd" panose="00000500000000000000"/>
            </a:endParaRPr>
          </a:p>
          <a:p>
            <a:pPr algn="just">
              <a:lnSpc>
                <a:spcPts val="2560"/>
              </a:lnSpc>
            </a:pPr>
            <a:r>
              <a:rPr lang="en-US" sz="2115" spc="2">
                <a:solidFill>
                  <a:srgbClr val="4C3C27"/>
                </a:solidFill>
                <a:latin typeface="Nourd" panose="00000500000000000000"/>
                <a:ea typeface="Nourd" panose="00000500000000000000"/>
                <a:cs typeface="Nourd" panose="00000500000000000000"/>
                <a:sym typeface="Nourd" panose="00000500000000000000"/>
              </a:rPr>
              <a:t>In this city, there was the strictest and thoughest military training. Boys were raised in military camps from the age of six.</a:t>
            </a:r>
            <a:endParaRPr lang="en-US" sz="2115" spc="2">
              <a:solidFill>
                <a:srgbClr val="4C3C27"/>
              </a:solidFill>
              <a:latin typeface="Nourd" panose="00000500000000000000"/>
              <a:ea typeface="Nourd" panose="00000500000000000000"/>
              <a:cs typeface="Nourd" panose="00000500000000000000"/>
              <a:sym typeface="Nourd" panose="0000050000000000000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a:off x="75948" y="467377"/>
            <a:ext cx="2843923" cy="9537545"/>
          </a:xfrm>
          <a:custGeom>
            <a:avLst/>
            <a:gdLst/>
            <a:ahLst/>
            <a:cxnLst/>
            <a:rect l="l" t="t" r="r" b="b"/>
            <a:pathLst>
              <a:path w="2843923" h="9537545">
                <a:moveTo>
                  <a:pt x="0" y="0"/>
                </a:moveTo>
                <a:lnTo>
                  <a:pt x="2843923" y="0"/>
                </a:lnTo>
                <a:lnTo>
                  <a:pt x="2843923" y="9537545"/>
                </a:lnTo>
                <a:lnTo>
                  <a:pt x="0" y="953754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67937" y="467377"/>
            <a:ext cx="2843923" cy="9537545"/>
          </a:xfrm>
          <a:custGeom>
            <a:avLst/>
            <a:gdLst/>
            <a:ahLst/>
            <a:cxnLst/>
            <a:rect l="l" t="t" r="r" b="b"/>
            <a:pathLst>
              <a:path w="2843923" h="9537545">
                <a:moveTo>
                  <a:pt x="0" y="0"/>
                </a:moveTo>
                <a:lnTo>
                  <a:pt x="2843922" y="0"/>
                </a:lnTo>
                <a:lnTo>
                  <a:pt x="2843922" y="9537545"/>
                </a:lnTo>
                <a:lnTo>
                  <a:pt x="0" y="9537545"/>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Freeform 4"/>
          <p:cNvSpPr/>
          <p:nvPr/>
        </p:nvSpPr>
        <p:spPr>
          <a:xfrm>
            <a:off x="2195512" y="337356"/>
            <a:ext cx="13839825" cy="869432"/>
          </a:xfrm>
          <a:custGeom>
            <a:avLst/>
            <a:gdLst/>
            <a:ahLst/>
            <a:cxnLst/>
            <a:rect l="l" t="t" r="r" b="b"/>
            <a:pathLst>
              <a:path w="13839825" h="869432">
                <a:moveTo>
                  <a:pt x="0" y="0"/>
                </a:moveTo>
                <a:lnTo>
                  <a:pt x="13839826" y="0"/>
                </a:lnTo>
                <a:lnTo>
                  <a:pt x="13839826" y="869431"/>
                </a:lnTo>
                <a:lnTo>
                  <a:pt x="0" y="869431"/>
                </a:lnTo>
                <a:lnTo>
                  <a:pt x="0" y="0"/>
                </a:lnTo>
                <a:close/>
              </a:path>
            </a:pathLst>
          </a:custGeom>
          <a:blipFill>
            <a:blip r:embed="rId3">
              <a:extLst>
                <a:ext uri="{96DAC541-7B7A-43D3-8B79-37D633B846F1}">
                  <asvg:svgBlip xmlns:asvg="http://schemas.microsoft.com/office/drawing/2016/SVG/main" r:embed="rId4"/>
                </a:ext>
              </a:extLst>
            </a:blip>
            <a:stretch>
              <a:fillRect l="-6999" r="-7220"/>
            </a:stretch>
          </a:blipFill>
        </p:spPr>
      </p:sp>
      <p:sp>
        <p:nvSpPr>
          <p:cNvPr id="5" name="Freeform 5"/>
          <p:cNvSpPr/>
          <p:nvPr/>
        </p:nvSpPr>
        <p:spPr>
          <a:xfrm>
            <a:off x="1938337" y="9179443"/>
            <a:ext cx="14312278" cy="869432"/>
          </a:xfrm>
          <a:custGeom>
            <a:avLst/>
            <a:gdLst/>
            <a:ahLst/>
            <a:cxnLst/>
            <a:rect l="l" t="t" r="r" b="b"/>
            <a:pathLst>
              <a:path w="14312278" h="869432">
                <a:moveTo>
                  <a:pt x="0" y="0"/>
                </a:moveTo>
                <a:lnTo>
                  <a:pt x="14312278" y="0"/>
                </a:lnTo>
                <a:lnTo>
                  <a:pt x="14312278" y="869432"/>
                </a:lnTo>
                <a:lnTo>
                  <a:pt x="0" y="869432"/>
                </a:lnTo>
                <a:lnTo>
                  <a:pt x="0" y="0"/>
                </a:lnTo>
                <a:close/>
              </a:path>
            </a:pathLst>
          </a:custGeom>
          <a:blipFill>
            <a:blip r:embed="rId3">
              <a:extLst>
                <a:ext uri="{96DAC541-7B7A-43D3-8B79-37D633B846F1}">
                  <asvg:svgBlip xmlns:asvg="http://schemas.microsoft.com/office/drawing/2016/SVG/main" r:embed="rId4"/>
                </a:ext>
              </a:extLst>
            </a:blip>
            <a:stretch>
              <a:fillRect l="-9155" r="-1293"/>
            </a:stretch>
          </a:blipFill>
        </p:spPr>
      </p:sp>
      <p:sp>
        <p:nvSpPr>
          <p:cNvPr id="6" name="TextBox 6"/>
          <p:cNvSpPr txBox="1"/>
          <p:nvPr/>
        </p:nvSpPr>
        <p:spPr>
          <a:xfrm>
            <a:off x="2993561" y="1463962"/>
            <a:ext cx="12300878" cy="1096263"/>
          </a:xfrm>
          <a:prstGeom prst="rect">
            <a:avLst/>
          </a:prstGeom>
        </p:spPr>
        <p:txBody>
          <a:bodyPr lIns="0" tIns="0" rIns="0" bIns="0" rtlCol="0" anchor="t">
            <a:spAutoFit/>
          </a:bodyPr>
          <a:lstStyle/>
          <a:p>
            <a:pPr algn="ctr">
              <a:lnSpc>
                <a:spcPts val="9080"/>
              </a:lnSpc>
            </a:pPr>
            <a:r>
              <a:rPr lang="en-US" sz="6485" b="1" spc="324">
                <a:solidFill>
                  <a:srgbClr val="4C3C27"/>
                </a:solidFill>
                <a:latin typeface="Flatory Slab SemiCondensed Bold"/>
                <a:ea typeface="Flatory Slab SemiCondensed Bold"/>
                <a:cs typeface="Flatory Slab SemiCondensed Bold"/>
                <a:sym typeface="Flatory Slab SemiCondensed Bold"/>
              </a:rPr>
              <a:t>ART AND ARCHITECTURE</a:t>
            </a:r>
            <a:endParaRPr lang="en-US" sz="6485" b="1" spc="324">
              <a:solidFill>
                <a:srgbClr val="4C3C27"/>
              </a:solidFill>
              <a:latin typeface="Flatory Slab SemiCondensed Bold"/>
              <a:ea typeface="Flatory Slab SemiCondensed Bold"/>
              <a:cs typeface="Flatory Slab SemiCondensed Bold"/>
              <a:sym typeface="Flatory Slab SemiCondensed Bold"/>
            </a:endParaRPr>
          </a:p>
        </p:txBody>
      </p:sp>
      <p:sp>
        <p:nvSpPr>
          <p:cNvPr id="7" name="TextBox 7"/>
          <p:cNvSpPr txBox="1"/>
          <p:nvPr/>
        </p:nvSpPr>
        <p:spPr>
          <a:xfrm>
            <a:off x="4369491" y="2550700"/>
            <a:ext cx="9650646" cy="534443"/>
          </a:xfrm>
          <a:prstGeom prst="rect">
            <a:avLst/>
          </a:prstGeom>
        </p:spPr>
        <p:txBody>
          <a:bodyPr lIns="0" tIns="0" rIns="0" bIns="0" rtlCol="0" anchor="t">
            <a:spAutoFit/>
          </a:bodyPr>
          <a:lstStyle/>
          <a:p>
            <a:pPr algn="ctr">
              <a:lnSpc>
                <a:spcPts val="3955"/>
              </a:lnSpc>
            </a:pPr>
            <a:r>
              <a:rPr lang="en-US" sz="4075" b="1" spc="203">
                <a:solidFill>
                  <a:srgbClr val="4C3C27"/>
                </a:solidFill>
                <a:latin typeface="Flatory Slab SemiCondensed Bold"/>
                <a:ea typeface="Flatory Slab SemiCondensed Bold"/>
                <a:cs typeface="Flatory Slab SemiCondensed Bold"/>
                <a:sym typeface="Flatory Slab SemiCondensed Bold"/>
              </a:rPr>
              <a:t>Harmony and perfection in forms</a:t>
            </a:r>
            <a:endParaRPr lang="en-US" sz="4075" b="1" spc="203">
              <a:solidFill>
                <a:srgbClr val="4C3C27"/>
              </a:solidFill>
              <a:latin typeface="Flatory Slab SemiCondensed Bold"/>
              <a:ea typeface="Flatory Slab SemiCondensed Bold"/>
              <a:cs typeface="Flatory Slab SemiCondensed Bold"/>
              <a:sym typeface="Flatory Slab SemiCondensed Bold"/>
            </a:endParaRPr>
          </a:p>
        </p:txBody>
      </p:sp>
      <p:sp>
        <p:nvSpPr>
          <p:cNvPr id="8" name="TextBox 8"/>
          <p:cNvSpPr txBox="1"/>
          <p:nvPr/>
        </p:nvSpPr>
        <p:spPr>
          <a:xfrm>
            <a:off x="3040183" y="3416229"/>
            <a:ext cx="3724405" cy="344827"/>
          </a:xfrm>
          <a:prstGeom prst="rect">
            <a:avLst/>
          </a:prstGeom>
        </p:spPr>
        <p:txBody>
          <a:bodyPr lIns="0" tIns="0" rIns="0" bIns="0" rtlCol="0" anchor="t">
            <a:spAutoFit/>
          </a:bodyPr>
          <a:lstStyle/>
          <a:p>
            <a:pPr algn="ctr">
              <a:lnSpc>
                <a:spcPts val="2590"/>
              </a:lnSpc>
            </a:pPr>
            <a:r>
              <a:rPr lang="en-US" sz="2670" b="1" spc="497">
                <a:solidFill>
                  <a:srgbClr val="4C3C27"/>
                </a:solidFill>
                <a:latin typeface="Flatory Slab SemiCondensed Bold"/>
                <a:ea typeface="Flatory Slab SemiCondensed Bold"/>
                <a:cs typeface="Flatory Slab SemiCondensed Bold"/>
                <a:sym typeface="Flatory Slab SemiCondensed Bold"/>
              </a:rPr>
              <a:t>DORIC</a:t>
            </a:r>
            <a:endParaRPr lang="en-US" sz="2670" b="1" spc="497">
              <a:solidFill>
                <a:srgbClr val="4C3C27"/>
              </a:solidFill>
              <a:latin typeface="Flatory Slab SemiCondensed Bold"/>
              <a:ea typeface="Flatory Slab SemiCondensed Bold"/>
              <a:cs typeface="Flatory Slab SemiCondensed Bold"/>
              <a:sym typeface="Flatory Slab SemiCondensed Bold"/>
            </a:endParaRPr>
          </a:p>
        </p:txBody>
      </p:sp>
      <p:sp>
        <p:nvSpPr>
          <p:cNvPr id="9" name="TextBox 9"/>
          <p:cNvSpPr txBox="1"/>
          <p:nvPr/>
        </p:nvSpPr>
        <p:spPr>
          <a:xfrm>
            <a:off x="6995828" y="3416229"/>
            <a:ext cx="3724405" cy="344827"/>
          </a:xfrm>
          <a:prstGeom prst="rect">
            <a:avLst/>
          </a:prstGeom>
        </p:spPr>
        <p:txBody>
          <a:bodyPr lIns="0" tIns="0" rIns="0" bIns="0" rtlCol="0" anchor="t">
            <a:spAutoFit/>
          </a:bodyPr>
          <a:lstStyle/>
          <a:p>
            <a:pPr algn="ctr">
              <a:lnSpc>
                <a:spcPts val="2590"/>
              </a:lnSpc>
            </a:pPr>
            <a:r>
              <a:rPr lang="en-US" sz="2670" b="1" spc="497">
                <a:solidFill>
                  <a:srgbClr val="4C3C27"/>
                </a:solidFill>
                <a:latin typeface="Flatory Slab SemiCondensed Bold"/>
                <a:ea typeface="Flatory Slab SemiCondensed Bold"/>
                <a:cs typeface="Flatory Slab SemiCondensed Bold"/>
                <a:sym typeface="Flatory Slab SemiCondensed Bold"/>
              </a:rPr>
              <a:t>IONIC</a:t>
            </a:r>
            <a:endParaRPr lang="en-US" sz="2670" b="1" spc="497">
              <a:solidFill>
                <a:srgbClr val="4C3C27"/>
              </a:solidFill>
              <a:latin typeface="Flatory Slab SemiCondensed Bold"/>
              <a:ea typeface="Flatory Slab SemiCondensed Bold"/>
              <a:cs typeface="Flatory Slab SemiCondensed Bold"/>
              <a:sym typeface="Flatory Slab SemiCondensed Bold"/>
            </a:endParaRPr>
          </a:p>
        </p:txBody>
      </p:sp>
      <p:sp>
        <p:nvSpPr>
          <p:cNvPr id="10" name="TextBox 10"/>
          <p:cNvSpPr txBox="1"/>
          <p:nvPr/>
        </p:nvSpPr>
        <p:spPr>
          <a:xfrm>
            <a:off x="11570035" y="3416229"/>
            <a:ext cx="3724405" cy="344827"/>
          </a:xfrm>
          <a:prstGeom prst="rect">
            <a:avLst/>
          </a:prstGeom>
        </p:spPr>
        <p:txBody>
          <a:bodyPr lIns="0" tIns="0" rIns="0" bIns="0" rtlCol="0" anchor="t">
            <a:spAutoFit/>
          </a:bodyPr>
          <a:lstStyle/>
          <a:p>
            <a:pPr algn="ctr">
              <a:lnSpc>
                <a:spcPts val="2590"/>
              </a:lnSpc>
            </a:pPr>
            <a:r>
              <a:rPr lang="en-US" sz="2670" b="1" spc="497">
                <a:solidFill>
                  <a:srgbClr val="4C3C27"/>
                </a:solidFill>
                <a:latin typeface="Flatory Slab SemiCondensed Bold"/>
                <a:ea typeface="Flatory Slab SemiCondensed Bold"/>
                <a:cs typeface="Flatory Slab SemiCondensed Bold"/>
                <a:sym typeface="Flatory Slab SemiCondensed Bold"/>
              </a:rPr>
              <a:t>CORINTHIAN</a:t>
            </a:r>
            <a:endParaRPr lang="en-US" sz="2670" b="1" spc="497">
              <a:solidFill>
                <a:srgbClr val="4C3C27"/>
              </a:solidFill>
              <a:latin typeface="Flatory Slab SemiCondensed Bold"/>
              <a:ea typeface="Flatory Slab SemiCondensed Bold"/>
              <a:cs typeface="Flatory Slab SemiCondensed Bold"/>
              <a:sym typeface="Flatory Slab SemiCondensed Bold"/>
            </a:endParaRPr>
          </a:p>
        </p:txBody>
      </p:sp>
      <p:sp>
        <p:nvSpPr>
          <p:cNvPr id="11" name="TextBox 11"/>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8</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2" name="TextBox 12"/>
          <p:cNvSpPr txBox="1"/>
          <p:nvPr/>
        </p:nvSpPr>
        <p:spPr>
          <a:xfrm>
            <a:off x="2511364" y="3904895"/>
            <a:ext cx="3965029" cy="3213071"/>
          </a:xfrm>
          <a:prstGeom prst="rect">
            <a:avLst/>
          </a:prstGeom>
        </p:spPr>
        <p:txBody>
          <a:bodyPr lIns="0" tIns="0" rIns="0" bIns="0" rtlCol="0" anchor="t">
            <a:spAutoFit/>
          </a:bodyPr>
          <a:lstStyle/>
          <a:p>
            <a:pPr algn="ctr">
              <a:lnSpc>
                <a:spcPts val="3650"/>
              </a:lnSpc>
            </a:pPr>
            <a:r>
              <a:rPr lang="en-US" sz="2610">
                <a:solidFill>
                  <a:srgbClr val="4C3C27"/>
                </a:solidFill>
                <a:latin typeface="Open Sans" panose="020B0606030504020204"/>
                <a:ea typeface="Open Sans" panose="020B0606030504020204"/>
                <a:cs typeface="Open Sans" panose="020B0606030504020204"/>
                <a:sym typeface="Open Sans" panose="020B0606030504020204"/>
              </a:rPr>
              <a:t>Trick and strong appearce,no base,simple,undecoratedc capital,vertical grooves along the shaft,symbolizes strenght and stability</a:t>
            </a:r>
            <a:endParaRPr lang="en-US" sz="2610">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3" name="TextBox 13"/>
          <p:cNvSpPr txBox="1"/>
          <p:nvPr/>
        </p:nvSpPr>
        <p:spPr>
          <a:xfrm>
            <a:off x="7469841" y="3923945"/>
            <a:ext cx="3106745" cy="3167039"/>
          </a:xfrm>
          <a:prstGeom prst="rect">
            <a:avLst/>
          </a:prstGeom>
        </p:spPr>
        <p:txBody>
          <a:bodyPr lIns="0" tIns="0" rIns="0" bIns="0" rtlCol="0" anchor="t">
            <a:spAutoFit/>
          </a:bodyPr>
          <a:lstStyle/>
          <a:p>
            <a:pPr algn="ctr">
              <a:lnSpc>
                <a:spcPts val="3160"/>
              </a:lnSpc>
            </a:pPr>
            <a:r>
              <a:rPr lang="en-US" sz="2255">
                <a:solidFill>
                  <a:srgbClr val="4C3C27"/>
                </a:solidFill>
                <a:latin typeface="Open Sans" panose="020B0606030504020204"/>
                <a:ea typeface="Open Sans" panose="020B0606030504020204"/>
                <a:cs typeface="Open Sans" panose="020B0606030504020204"/>
                <a:sym typeface="Open Sans" panose="020B0606030504020204"/>
              </a:rPr>
              <a:t>slender and taller shape,has base,the capital has spiral scrolls,more detailed and refined desing,symbolizes elegance and sophisticaiton</a:t>
            </a:r>
            <a:endParaRPr lang="en-US" sz="2255">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4" name="TextBox 14"/>
          <p:cNvSpPr txBox="1"/>
          <p:nvPr/>
        </p:nvSpPr>
        <p:spPr>
          <a:xfrm>
            <a:off x="11570035" y="3923088"/>
            <a:ext cx="2946360" cy="4370785"/>
          </a:xfrm>
          <a:prstGeom prst="rect">
            <a:avLst/>
          </a:prstGeom>
        </p:spPr>
        <p:txBody>
          <a:bodyPr lIns="0" tIns="0" rIns="0" bIns="0" rtlCol="0" anchor="t">
            <a:spAutoFit/>
          </a:bodyPr>
          <a:lstStyle/>
          <a:p>
            <a:pPr algn="ctr">
              <a:lnSpc>
                <a:spcPts val="3480"/>
              </a:lnSpc>
            </a:pPr>
            <a:r>
              <a:rPr lang="en-US" sz="2485">
                <a:solidFill>
                  <a:srgbClr val="4C3C27"/>
                </a:solidFill>
                <a:latin typeface="Open Sans" panose="020B0606030504020204"/>
                <a:ea typeface="Open Sans" panose="020B0606030504020204"/>
                <a:cs typeface="Open Sans" panose="020B0606030504020204"/>
                <a:sym typeface="Open Sans" panose="020B0606030504020204"/>
              </a:rPr>
              <a:t>tall and slender shape,has base,the capital is richly decorated whit acanthus leaves,highly detailed and ornamental desing,symbolizes beauty and luxury</a:t>
            </a:r>
            <a:endParaRPr lang="en-US" sz="2485">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BAFA6"/>
        </a:solidFill>
        <a:effectLst/>
      </p:bgPr>
    </p:bg>
    <p:spTree>
      <p:nvGrpSpPr>
        <p:cNvPr id="1" name=""/>
        <p:cNvGrpSpPr/>
        <p:nvPr/>
      </p:nvGrpSpPr>
      <p:grpSpPr>
        <a:xfrm>
          <a:off x="0" y="0"/>
          <a:ext cx="0" cy="0"/>
          <a:chOff x="0" y="0"/>
          <a:chExt cx="0" cy="0"/>
        </a:xfrm>
      </p:grpSpPr>
      <p:sp>
        <p:nvSpPr>
          <p:cNvPr id="2" name="Freeform 2"/>
          <p:cNvSpPr/>
          <p:nvPr/>
        </p:nvSpPr>
        <p:spPr>
          <a:xfrm>
            <a:off x="4373602" y="6000410"/>
            <a:ext cx="2886443" cy="3162416"/>
          </a:xfrm>
          <a:custGeom>
            <a:avLst/>
            <a:gdLst/>
            <a:ahLst/>
            <a:cxnLst/>
            <a:rect l="l" t="t" r="r" b="b"/>
            <a:pathLst>
              <a:path w="2886443" h="3162416">
                <a:moveTo>
                  <a:pt x="0" y="0"/>
                </a:moveTo>
                <a:lnTo>
                  <a:pt x="2886444" y="0"/>
                </a:lnTo>
                <a:lnTo>
                  <a:pt x="2886444" y="3162417"/>
                </a:lnTo>
                <a:lnTo>
                  <a:pt x="0" y="3162417"/>
                </a:lnTo>
                <a:lnTo>
                  <a:pt x="0" y="0"/>
                </a:lnTo>
                <a:close/>
              </a:path>
            </a:pathLst>
          </a:custGeom>
          <a:blipFill>
            <a:blip r:embed="rId1">
              <a:extLst>
                <a:ext uri="{96DAC541-7B7A-43D3-8B79-37D633B846F1}">
                  <asvg:svgBlip xmlns:asvg="http://schemas.microsoft.com/office/drawing/2016/SVG/main" r:embed="rId2"/>
                </a:ext>
              </a:extLst>
            </a:blip>
            <a:stretch>
              <a:fillRect l="-11253" b="-3043"/>
            </a:stretch>
          </a:blipFill>
        </p:spPr>
      </p:sp>
      <p:sp>
        <p:nvSpPr>
          <p:cNvPr id="3" name="Freeform 3"/>
          <p:cNvSpPr/>
          <p:nvPr/>
        </p:nvSpPr>
        <p:spPr>
          <a:xfrm>
            <a:off x="921453" y="2166426"/>
            <a:ext cx="3879147" cy="6946379"/>
          </a:xfrm>
          <a:custGeom>
            <a:avLst/>
            <a:gdLst/>
            <a:ahLst/>
            <a:cxnLst/>
            <a:rect l="l" t="t" r="r" b="b"/>
            <a:pathLst>
              <a:path w="3879147" h="6946379">
                <a:moveTo>
                  <a:pt x="0" y="0"/>
                </a:moveTo>
                <a:lnTo>
                  <a:pt x="3879147" y="0"/>
                </a:lnTo>
                <a:lnTo>
                  <a:pt x="3879147" y="6946378"/>
                </a:lnTo>
                <a:lnTo>
                  <a:pt x="0" y="69463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7831233" y="1259249"/>
            <a:ext cx="8438544" cy="1928653"/>
          </a:xfrm>
          <a:prstGeom prst="rect">
            <a:avLst/>
          </a:prstGeom>
        </p:spPr>
        <p:txBody>
          <a:bodyPr lIns="0" tIns="0" rIns="0" bIns="0" rtlCol="0" anchor="t">
            <a:spAutoFit/>
          </a:bodyPr>
          <a:lstStyle/>
          <a:p>
            <a:pPr algn="l">
              <a:lnSpc>
                <a:spcPts val="7490"/>
              </a:lnSpc>
            </a:pPr>
            <a:r>
              <a:rPr lang="en-US" sz="7270" b="1" spc="363">
                <a:solidFill>
                  <a:srgbClr val="4C3C27"/>
                </a:solidFill>
                <a:latin typeface="Flatory Slab SemiCondensed Bold"/>
                <a:ea typeface="Flatory Slab SemiCondensed Bold"/>
                <a:cs typeface="Flatory Slab SemiCondensed Bold"/>
                <a:sym typeface="Flatory Slab SemiCondensed Bold"/>
              </a:rPr>
              <a:t>LITERATURE</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a:p>
            <a:pPr algn="l">
              <a:lnSpc>
                <a:spcPts val="7490"/>
              </a:lnSpc>
            </a:pPr>
            <a:r>
              <a:rPr lang="en-US" sz="7270" b="1" spc="363">
                <a:solidFill>
                  <a:srgbClr val="4C3C27"/>
                </a:solidFill>
                <a:latin typeface="Flatory Slab SemiCondensed Bold"/>
                <a:ea typeface="Flatory Slab SemiCondensed Bold"/>
                <a:cs typeface="Flatory Slab SemiCondensed Bold"/>
                <a:sym typeface="Flatory Slab SemiCondensed Bold"/>
              </a:rPr>
              <a:t>AND EPIC</a:t>
            </a:r>
            <a:endParaRPr lang="en-US" sz="7270" b="1" spc="363">
              <a:solidFill>
                <a:srgbClr val="4C3C27"/>
              </a:solidFill>
              <a:latin typeface="Flatory Slab SemiCondensed Bold"/>
              <a:ea typeface="Flatory Slab SemiCondensed Bold"/>
              <a:cs typeface="Flatory Slab SemiCondensed Bold"/>
              <a:sym typeface="Flatory Slab SemiCondensed Bold"/>
            </a:endParaRPr>
          </a:p>
        </p:txBody>
      </p:sp>
      <p:sp>
        <p:nvSpPr>
          <p:cNvPr id="5" name="TextBox 5"/>
          <p:cNvSpPr txBox="1"/>
          <p:nvPr/>
        </p:nvSpPr>
        <p:spPr>
          <a:xfrm>
            <a:off x="7831233" y="3184428"/>
            <a:ext cx="7874397" cy="590676"/>
          </a:xfrm>
          <a:prstGeom prst="rect">
            <a:avLst/>
          </a:prstGeom>
        </p:spPr>
        <p:txBody>
          <a:bodyPr lIns="0" tIns="0" rIns="0" bIns="0" rtlCol="0" anchor="t">
            <a:spAutoFit/>
          </a:bodyPr>
          <a:lstStyle/>
          <a:p>
            <a:pPr algn="l">
              <a:lnSpc>
                <a:spcPts val="4435"/>
              </a:lnSpc>
            </a:pPr>
            <a:r>
              <a:rPr lang="en-US" sz="4570" b="1" spc="228">
                <a:solidFill>
                  <a:srgbClr val="4C3C27"/>
                </a:solidFill>
                <a:latin typeface="Flatory Slab SemiCondensed Bold"/>
                <a:ea typeface="Flatory Slab SemiCondensed Bold"/>
                <a:cs typeface="Flatory Slab SemiCondensed Bold"/>
                <a:sym typeface="Flatory Slab SemiCondensed Bold"/>
              </a:rPr>
              <a:t>Immortal tales of heroes</a:t>
            </a:r>
            <a:endParaRPr lang="en-US" sz="4570" b="1" spc="228">
              <a:solidFill>
                <a:srgbClr val="4C3C27"/>
              </a:solidFill>
              <a:latin typeface="Flatory Slab SemiCondensed Bold"/>
              <a:ea typeface="Flatory Slab SemiCondensed Bold"/>
              <a:cs typeface="Flatory Slab SemiCondensed Bold"/>
              <a:sym typeface="Flatory Slab SemiCondensed Bold"/>
            </a:endParaRPr>
          </a:p>
        </p:txBody>
      </p:sp>
      <p:sp>
        <p:nvSpPr>
          <p:cNvPr id="6" name="TextBox 6"/>
          <p:cNvSpPr txBox="1"/>
          <p:nvPr/>
        </p:nvSpPr>
        <p:spPr>
          <a:xfrm>
            <a:off x="5816824" y="4166688"/>
            <a:ext cx="8638569" cy="300885"/>
          </a:xfrm>
          <a:prstGeom prst="rect">
            <a:avLst/>
          </a:prstGeom>
        </p:spPr>
        <p:txBody>
          <a:bodyPr lIns="0" tIns="0" rIns="0" bIns="0" rtlCol="0" anchor="t">
            <a:spAutoFit/>
          </a:bodyPr>
          <a:lstStyle/>
          <a:p>
            <a:pPr algn="l">
              <a:lnSpc>
                <a:spcPts val="2395"/>
              </a:lnSpc>
            </a:pPr>
            <a:r>
              <a:rPr lang="en-US" sz="2470" b="1" spc="459">
                <a:solidFill>
                  <a:srgbClr val="4C3C27"/>
                </a:solidFill>
                <a:latin typeface="Flatory Slab SemiCondensed Bold"/>
                <a:ea typeface="Flatory Slab SemiCondensed Bold"/>
                <a:cs typeface="Flatory Slab SemiCondensed Bold"/>
                <a:sym typeface="Flatory Slab SemiCondensed Bold"/>
              </a:rPr>
              <a:t>THE ILIAD AND THE ODYSSEY</a:t>
            </a:r>
            <a:endParaRPr lang="en-US" sz="2470" b="1" spc="459">
              <a:solidFill>
                <a:srgbClr val="4C3C27"/>
              </a:solidFill>
              <a:latin typeface="Flatory Slab SemiCondensed Bold"/>
              <a:ea typeface="Flatory Slab SemiCondensed Bold"/>
              <a:cs typeface="Flatory Slab SemiCondensed Bold"/>
              <a:sym typeface="Flatory Slab SemiCondensed Bold"/>
            </a:endParaRPr>
          </a:p>
        </p:txBody>
      </p:sp>
      <p:sp>
        <p:nvSpPr>
          <p:cNvPr id="7" name="TextBox 7"/>
          <p:cNvSpPr txBox="1"/>
          <p:nvPr/>
        </p:nvSpPr>
        <p:spPr>
          <a:xfrm>
            <a:off x="6434057" y="5706290"/>
            <a:ext cx="3724405" cy="300885"/>
          </a:xfrm>
          <a:prstGeom prst="rect">
            <a:avLst/>
          </a:prstGeom>
        </p:spPr>
        <p:txBody>
          <a:bodyPr lIns="0" tIns="0" rIns="0" bIns="0" rtlCol="0" anchor="t">
            <a:spAutoFit/>
          </a:bodyPr>
          <a:lstStyle/>
          <a:p>
            <a:pPr algn="l">
              <a:lnSpc>
                <a:spcPts val="2395"/>
              </a:lnSpc>
            </a:pPr>
            <a:r>
              <a:rPr lang="en-US" sz="2470" b="1" spc="459">
                <a:solidFill>
                  <a:srgbClr val="4C3C27"/>
                </a:solidFill>
                <a:latin typeface="Flatory Slab SemiCondensed Bold"/>
                <a:ea typeface="Flatory Slab SemiCondensed Bold"/>
                <a:cs typeface="Flatory Slab SemiCondensed Bold"/>
                <a:sym typeface="Flatory Slab SemiCondensed Bold"/>
              </a:rPr>
              <a:t>THE TRAGEDIES</a:t>
            </a:r>
            <a:endParaRPr lang="en-US" sz="2470" b="1" spc="459">
              <a:solidFill>
                <a:srgbClr val="4C3C27"/>
              </a:solidFill>
              <a:latin typeface="Flatory Slab SemiCondensed Bold"/>
              <a:ea typeface="Flatory Slab SemiCondensed Bold"/>
              <a:cs typeface="Flatory Slab SemiCondensed Bold"/>
              <a:sym typeface="Flatory Slab SemiCondensed Bold"/>
            </a:endParaRPr>
          </a:p>
        </p:txBody>
      </p:sp>
      <p:sp>
        <p:nvSpPr>
          <p:cNvPr id="8" name="TextBox 8"/>
          <p:cNvSpPr txBox="1"/>
          <p:nvPr/>
        </p:nvSpPr>
        <p:spPr>
          <a:xfrm>
            <a:off x="7412446" y="7469785"/>
            <a:ext cx="3724405" cy="300885"/>
          </a:xfrm>
          <a:prstGeom prst="rect">
            <a:avLst/>
          </a:prstGeom>
        </p:spPr>
        <p:txBody>
          <a:bodyPr lIns="0" tIns="0" rIns="0" bIns="0" rtlCol="0" anchor="t">
            <a:spAutoFit/>
          </a:bodyPr>
          <a:lstStyle/>
          <a:p>
            <a:pPr algn="l">
              <a:lnSpc>
                <a:spcPts val="2395"/>
              </a:lnSpc>
            </a:pPr>
            <a:r>
              <a:rPr lang="en-US" sz="2470" b="1" spc="459">
                <a:solidFill>
                  <a:srgbClr val="4C3C27"/>
                </a:solidFill>
                <a:latin typeface="Flatory Slab SemiCondensed Bold"/>
                <a:ea typeface="Flatory Slab SemiCondensed Bold"/>
                <a:cs typeface="Flatory Slab SemiCondensed Bold"/>
                <a:sym typeface="Flatory Slab SemiCondensed Bold"/>
              </a:rPr>
              <a:t>THE COMEDIES</a:t>
            </a:r>
            <a:endParaRPr lang="en-US" sz="2470" b="1" spc="459">
              <a:solidFill>
                <a:srgbClr val="4C3C27"/>
              </a:solidFill>
              <a:latin typeface="Flatory Slab SemiCondensed Bold"/>
              <a:ea typeface="Flatory Slab SemiCondensed Bold"/>
              <a:cs typeface="Flatory Slab SemiCondensed Bold"/>
              <a:sym typeface="Flatory Slab SemiCondensed Bold"/>
            </a:endParaRPr>
          </a:p>
        </p:txBody>
      </p:sp>
      <p:sp>
        <p:nvSpPr>
          <p:cNvPr id="9" name="Freeform 9"/>
          <p:cNvSpPr/>
          <p:nvPr/>
        </p:nvSpPr>
        <p:spPr>
          <a:xfrm rot="-5400000">
            <a:off x="12893801" y="4719763"/>
            <a:ext cx="9918967" cy="869432"/>
          </a:xfrm>
          <a:custGeom>
            <a:avLst/>
            <a:gdLst/>
            <a:ahLst/>
            <a:cxnLst/>
            <a:rect l="l" t="t" r="r" b="b"/>
            <a:pathLst>
              <a:path w="9918967" h="869432">
                <a:moveTo>
                  <a:pt x="0" y="0"/>
                </a:moveTo>
                <a:lnTo>
                  <a:pt x="9918966" y="0"/>
                </a:lnTo>
                <a:lnTo>
                  <a:pt x="9918966"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57587" r="-1782"/>
            </a:stretch>
          </a:blipFill>
        </p:spPr>
      </p:sp>
      <p:sp>
        <p:nvSpPr>
          <p:cNvPr id="10" name="Freeform 10"/>
          <p:cNvSpPr/>
          <p:nvPr/>
        </p:nvSpPr>
        <p:spPr>
          <a:xfrm>
            <a:off x="0" y="0"/>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1374" r="-1201"/>
            </a:stretch>
          </a:blipFill>
        </p:spPr>
      </p:sp>
      <p:sp>
        <p:nvSpPr>
          <p:cNvPr id="11" name="Freeform 11"/>
          <p:cNvSpPr/>
          <p:nvPr/>
        </p:nvSpPr>
        <p:spPr>
          <a:xfrm>
            <a:off x="15302467" y="0"/>
            <a:ext cx="2277296" cy="869432"/>
          </a:xfrm>
          <a:custGeom>
            <a:avLst/>
            <a:gdLst/>
            <a:ahLst/>
            <a:cxnLst/>
            <a:rect l="l" t="t" r="r" b="b"/>
            <a:pathLst>
              <a:path w="2277296" h="869432">
                <a:moveTo>
                  <a:pt x="0" y="0"/>
                </a:moveTo>
                <a:lnTo>
                  <a:pt x="2277296" y="0"/>
                </a:lnTo>
                <a:lnTo>
                  <a:pt x="2277296"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438131" r="-156018"/>
            </a:stretch>
          </a:blipFill>
        </p:spPr>
      </p:sp>
      <p:sp>
        <p:nvSpPr>
          <p:cNvPr id="12" name="Freeform 12"/>
          <p:cNvSpPr/>
          <p:nvPr/>
        </p:nvSpPr>
        <p:spPr>
          <a:xfrm rot="-5400000">
            <a:off x="-4071812" y="4702301"/>
            <a:ext cx="8817241" cy="869432"/>
          </a:xfrm>
          <a:custGeom>
            <a:avLst/>
            <a:gdLst/>
            <a:ahLst/>
            <a:cxnLst/>
            <a:rect l="l" t="t" r="r" b="b"/>
            <a:pathLst>
              <a:path w="8817241" h="869432">
                <a:moveTo>
                  <a:pt x="0" y="0"/>
                </a:moveTo>
                <a:lnTo>
                  <a:pt x="8817242" y="0"/>
                </a:lnTo>
                <a:lnTo>
                  <a:pt x="8817242"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77278" r="-2005"/>
            </a:stretch>
          </a:blipFill>
        </p:spPr>
      </p:sp>
      <p:sp>
        <p:nvSpPr>
          <p:cNvPr id="13" name="Freeform 13"/>
          <p:cNvSpPr/>
          <p:nvPr/>
        </p:nvSpPr>
        <p:spPr>
          <a:xfrm>
            <a:off x="2168954" y="9417568"/>
            <a:ext cx="15410809" cy="869432"/>
          </a:xfrm>
          <a:custGeom>
            <a:avLst/>
            <a:gdLst/>
            <a:ahLst/>
            <a:cxnLst/>
            <a:rect l="l" t="t" r="r" b="b"/>
            <a:pathLst>
              <a:path w="15410809" h="869432">
                <a:moveTo>
                  <a:pt x="0" y="0"/>
                </a:moveTo>
                <a:lnTo>
                  <a:pt x="15410809" y="0"/>
                </a:lnTo>
                <a:lnTo>
                  <a:pt x="15410809" y="869432"/>
                </a:lnTo>
                <a:lnTo>
                  <a:pt x="0" y="869432"/>
                </a:lnTo>
                <a:lnTo>
                  <a:pt x="0" y="0"/>
                </a:lnTo>
                <a:close/>
              </a:path>
            </a:pathLst>
          </a:custGeom>
          <a:blipFill>
            <a:blip r:embed="rId5">
              <a:extLst>
                <a:ext uri="{96DAC541-7B7A-43D3-8B79-37D633B846F1}">
                  <asvg:svgBlip xmlns:asvg="http://schemas.microsoft.com/office/drawing/2016/SVG/main" r:embed="rId6"/>
                </a:ext>
              </a:extLst>
            </a:blip>
            <a:stretch>
              <a:fillRect l="-1374" r="-1201"/>
            </a:stretch>
          </a:blipFill>
        </p:spPr>
      </p:sp>
      <p:sp>
        <p:nvSpPr>
          <p:cNvPr id="14" name="Freeform 14"/>
          <p:cNvSpPr/>
          <p:nvPr/>
        </p:nvSpPr>
        <p:spPr>
          <a:xfrm>
            <a:off x="90487" y="9421812"/>
            <a:ext cx="2186808" cy="865188"/>
          </a:xfrm>
          <a:custGeom>
            <a:avLst/>
            <a:gdLst/>
            <a:ahLst/>
            <a:cxnLst/>
            <a:rect l="l" t="t" r="r" b="b"/>
            <a:pathLst>
              <a:path w="2186808" h="865188">
                <a:moveTo>
                  <a:pt x="0" y="0"/>
                </a:moveTo>
                <a:lnTo>
                  <a:pt x="2186809" y="0"/>
                </a:lnTo>
                <a:lnTo>
                  <a:pt x="2186809" y="865188"/>
                </a:lnTo>
                <a:lnTo>
                  <a:pt x="0" y="865188"/>
                </a:lnTo>
                <a:lnTo>
                  <a:pt x="0" y="0"/>
                </a:lnTo>
                <a:close/>
              </a:path>
            </a:pathLst>
          </a:custGeom>
          <a:blipFill>
            <a:blip r:embed="rId5">
              <a:extLst>
                <a:ext uri="{96DAC541-7B7A-43D3-8B79-37D633B846F1}">
                  <asvg:svgBlip xmlns:asvg="http://schemas.microsoft.com/office/drawing/2016/SVG/main" r:embed="rId6"/>
                </a:ext>
              </a:extLst>
            </a:blip>
            <a:stretch>
              <a:fillRect l="-460398" t="-490" r="-162474"/>
            </a:stretch>
          </a:blipFill>
        </p:spPr>
      </p:sp>
      <p:sp>
        <p:nvSpPr>
          <p:cNvPr id="15" name="TextBox 15"/>
          <p:cNvSpPr txBox="1"/>
          <p:nvPr/>
        </p:nvSpPr>
        <p:spPr>
          <a:xfrm>
            <a:off x="17259300" y="9210675"/>
            <a:ext cx="152400" cy="200025"/>
          </a:xfrm>
          <a:prstGeom prst="rect">
            <a:avLst/>
          </a:prstGeom>
        </p:spPr>
        <p:txBody>
          <a:bodyPr wrap="none" lIns="0" tIns="0" rIns="0" bIns="0" rtlCol="0" anchor="t">
            <a:spAutoFit/>
          </a:bodyPr>
          <a:lstStyle/>
          <a:p>
            <a:pPr algn="ctr">
              <a:lnSpc>
                <a:spcPts val="2800"/>
              </a:lnSpc>
              <a:spcBef>
                <a:spcPct val="0"/>
              </a:spcBef>
            </a:pPr>
            <a:r>
              <a:rPr lang="en-US" sz="2000">
                <a:solidFill>
                  <a:srgbClr val="4C3C27"/>
                </a:solidFill>
                <a:latin typeface="Open Sans" panose="020B0606030504020204"/>
                <a:ea typeface="Open Sans" panose="020B0606030504020204"/>
                <a:cs typeface="Open Sans" panose="020B0606030504020204"/>
                <a:sym typeface="Open Sans" panose="020B0606030504020204"/>
              </a:rPr>
              <a:t>9</a:t>
            </a:r>
            <a:endParaRPr lang="en-US" sz="2000">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6" name="TextBox 16"/>
          <p:cNvSpPr txBox="1"/>
          <p:nvPr/>
        </p:nvSpPr>
        <p:spPr>
          <a:xfrm>
            <a:off x="7705405" y="4419948"/>
            <a:ext cx="9626524" cy="1334574"/>
          </a:xfrm>
          <a:prstGeom prst="rect">
            <a:avLst/>
          </a:prstGeom>
        </p:spPr>
        <p:txBody>
          <a:bodyPr lIns="0" tIns="0" rIns="0" bIns="0" rtlCol="0" anchor="t">
            <a:spAutoFit/>
          </a:bodyPr>
          <a:lstStyle/>
          <a:p>
            <a:pPr algn="ctr">
              <a:lnSpc>
                <a:spcPts val="3575"/>
              </a:lnSpc>
            </a:pPr>
            <a:r>
              <a:rPr lang="en-US" sz="2555">
                <a:solidFill>
                  <a:srgbClr val="4C3C27"/>
                </a:solidFill>
                <a:latin typeface="Open Sans" panose="020B0606030504020204"/>
                <a:ea typeface="Open Sans" panose="020B0606030504020204"/>
                <a:cs typeface="Open Sans" panose="020B0606030504020204"/>
                <a:sym typeface="Open Sans" panose="020B0606030504020204"/>
              </a:rPr>
              <a:t>homer wrote two famous epics,the Iliad and the Odysseus.The Iliad tells the story of the Trojen War,while the odyssey follows the adventures of odysseus          </a:t>
            </a:r>
            <a:endParaRPr lang="en-US" sz="2555">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7" name="TextBox 17"/>
          <p:cNvSpPr txBox="1"/>
          <p:nvPr/>
        </p:nvSpPr>
        <p:spPr>
          <a:xfrm>
            <a:off x="8296260" y="6014436"/>
            <a:ext cx="8482850" cy="1331525"/>
          </a:xfrm>
          <a:prstGeom prst="rect">
            <a:avLst/>
          </a:prstGeom>
        </p:spPr>
        <p:txBody>
          <a:bodyPr lIns="0" tIns="0" rIns="0" bIns="0" rtlCol="0" anchor="t">
            <a:spAutoFit/>
          </a:bodyPr>
          <a:lstStyle/>
          <a:p>
            <a:pPr algn="ctr">
              <a:lnSpc>
                <a:spcPts val="3565"/>
              </a:lnSpc>
            </a:pPr>
            <a:r>
              <a:rPr lang="en-US" sz="2545">
                <a:solidFill>
                  <a:srgbClr val="4C3C27"/>
                </a:solidFill>
                <a:latin typeface="Open Sans" panose="020B0606030504020204"/>
                <a:ea typeface="Open Sans" panose="020B0606030504020204"/>
                <a:cs typeface="Open Sans" panose="020B0606030504020204"/>
                <a:sym typeface="Open Sans" panose="020B0606030504020204"/>
              </a:rPr>
              <a:t>Greek tragedies dealt whit serious themes shuch as fate,the will of the gods,and human flaws. famous wrieters include Sophocles and Euripideas</a:t>
            </a:r>
            <a:endParaRPr lang="en-US" sz="2545">
              <a:solidFill>
                <a:srgbClr val="4C3C27"/>
              </a:solidFill>
              <a:latin typeface="Open Sans" panose="020B0606030504020204"/>
              <a:ea typeface="Open Sans" panose="020B0606030504020204"/>
              <a:cs typeface="Open Sans" panose="020B0606030504020204"/>
              <a:sym typeface="Open Sans" panose="020B0606030504020204"/>
            </a:endParaRPr>
          </a:p>
        </p:txBody>
      </p:sp>
      <p:sp>
        <p:nvSpPr>
          <p:cNvPr id="18" name="TextBox 18"/>
          <p:cNvSpPr txBox="1"/>
          <p:nvPr/>
        </p:nvSpPr>
        <p:spPr>
          <a:xfrm>
            <a:off x="8296260" y="7886686"/>
            <a:ext cx="8286475" cy="1522426"/>
          </a:xfrm>
          <a:prstGeom prst="rect">
            <a:avLst/>
          </a:prstGeom>
        </p:spPr>
        <p:txBody>
          <a:bodyPr lIns="0" tIns="0" rIns="0" bIns="0" rtlCol="0" anchor="t">
            <a:spAutoFit/>
          </a:bodyPr>
          <a:lstStyle/>
          <a:p>
            <a:pPr algn="ctr">
              <a:lnSpc>
                <a:spcPts val="4095"/>
              </a:lnSpc>
            </a:pPr>
            <a:r>
              <a:rPr lang="en-US" sz="2925">
                <a:solidFill>
                  <a:srgbClr val="4C3C27"/>
                </a:solidFill>
                <a:latin typeface="Open Sans" panose="020B0606030504020204"/>
                <a:ea typeface="Open Sans" panose="020B0606030504020204"/>
                <a:cs typeface="Open Sans" panose="020B0606030504020204"/>
                <a:sym typeface="Open Sans" panose="020B0606030504020204"/>
              </a:rPr>
              <a:t>comedies werw humorous and often mocked politics and society. The most famous writer was Aristophanes.</a:t>
            </a:r>
            <a:endParaRPr lang="en-US" sz="2925">
              <a:solidFill>
                <a:srgbClr val="4C3C27"/>
              </a:solidFill>
              <a:latin typeface="Open Sans" panose="020B0606030504020204"/>
              <a:ea typeface="Open Sans" panose="020B0606030504020204"/>
              <a:cs typeface="Open Sans" panose="020B0606030504020204"/>
              <a:sym typeface="Open Sans" panose="020B060603050402020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3761</Words>
  <Application>WPS Presentation</Application>
  <PresentationFormat>On-screen Show (4:3)</PresentationFormat>
  <Paragraphs>131</Paragraphs>
  <Slides>11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Arial</vt:lpstr>
      <vt:lpstr>SimSun</vt:lpstr>
      <vt:lpstr>Wingdings</vt:lpstr>
      <vt:lpstr>Flatory Slab SemiCondensed Bold</vt:lpstr>
      <vt:lpstr>Glacial Indifference Bold</vt:lpstr>
      <vt:lpstr>Open Sans</vt:lpstr>
      <vt:lpstr>Nourd</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Illustrated Ancient Greece History Presentation</dc:title>
  <dc:creator/>
  <cp:lastModifiedBy>WPS_1762947757</cp:lastModifiedBy>
  <cp:revision>2</cp:revision>
  <dcterms:created xsi:type="dcterms:W3CDTF">2006-08-16T00:00:00Z</dcterms:created>
  <dcterms:modified xsi:type="dcterms:W3CDTF">2026-03-31T19:08:24Z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973C247C43CA4E99A6325E714C577EBB_13</vt:lpwstr>
  </property>
  <property fmtid="{D5CDD505-2E9C-101B-9397-08002B2CF9AE}" pid="3" name="KSOProductBuildVer">
    <vt:lpwstr>1033-12.2.0.23155</vt:lpwstr>
  </property>
</Properties>
</file>