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al MT Pro Bold" panose="020B0604020202020204" charset="-18"/>
      <p:regular r:id="rId14"/>
    </p:embeddedFont>
    <p:embeddedFont>
      <p:font typeface="Arial MT Pro" panose="020B0604020202020204" charset="-1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ayfair Display Medium Italics" panose="020B0604020202020204" charset="-18"/>
      <p:regular r:id="rId20"/>
    </p:embeddedFont>
    <p:embeddedFont>
      <p:font typeface="Arimo" panose="020B0604020202020204" charset="0"/>
      <p:regular r:id="rId21"/>
    </p:embeddedFont>
    <p:embeddedFont>
      <p:font typeface="Playfair Display" panose="020B0604020202020204" charset="-1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566" y="5320913"/>
            <a:ext cx="18603131" cy="5195186"/>
            <a:chOff x="0" y="0"/>
            <a:chExt cx="4899590" cy="1368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9590" cy="1368279"/>
            </a:xfrm>
            <a:custGeom>
              <a:avLst/>
              <a:gdLst/>
              <a:ahLst/>
              <a:cxnLst/>
              <a:rect l="l" t="t" r="r" b="b"/>
              <a:pathLst>
                <a:path w="4899590" h="1368279">
                  <a:moveTo>
                    <a:pt x="0" y="0"/>
                  </a:moveTo>
                  <a:lnTo>
                    <a:pt x="4899590" y="0"/>
                  </a:lnTo>
                  <a:lnTo>
                    <a:pt x="4899590" y="1368279"/>
                  </a:lnTo>
                  <a:lnTo>
                    <a:pt x="0" y="1368279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99590" cy="141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38734" y="2209373"/>
            <a:ext cx="3079194" cy="272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4"/>
              </a:lnSpc>
            </a:pPr>
            <a:r>
              <a:rPr lang="en-US" sz="22005" b="1" i="1" spc="-1540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6725" y="2188190"/>
            <a:ext cx="8051827" cy="313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84"/>
              </a:lnSpc>
            </a:pPr>
            <a:r>
              <a:rPr lang="en-US" sz="21871" spc="-1530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elphi,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320913"/>
            <a:ext cx="16230600" cy="257175"/>
            <a:chOff x="0" y="0"/>
            <a:chExt cx="4274726" cy="677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67733"/>
            </a:xfrm>
            <a:custGeom>
              <a:avLst/>
              <a:gdLst/>
              <a:ahLst/>
              <a:cxnLst/>
              <a:rect l="l" t="t" r="r" b="b"/>
              <a:pathLst>
                <a:path w="4274726" h="67733">
                  <a:moveTo>
                    <a:pt x="0" y="0"/>
                  </a:moveTo>
                  <a:lnTo>
                    <a:pt x="4274726" y="0"/>
                  </a:lnTo>
                  <a:lnTo>
                    <a:pt x="4274726" y="67733"/>
                  </a:lnTo>
                  <a:lnTo>
                    <a:pt x="0" y="677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74726" cy="115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1028700"/>
            <a:ext cx="261542" cy="252032"/>
          </a:xfrm>
          <a:custGeom>
            <a:avLst/>
            <a:gdLst/>
            <a:ahLst/>
            <a:cxnLst/>
            <a:rect l="l" t="t" r="r" b="b"/>
            <a:pathLst>
              <a:path w="261542" h="252032">
                <a:moveTo>
                  <a:pt x="0" y="0"/>
                </a:moveTo>
                <a:lnTo>
                  <a:pt x="261542" y="0"/>
                </a:lnTo>
                <a:lnTo>
                  <a:pt x="261542" y="252032"/>
                </a:lnTo>
                <a:lnTo>
                  <a:pt x="0" y="25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356589" y="2086422"/>
            <a:ext cx="3739646" cy="272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4"/>
              </a:lnSpc>
            </a:pPr>
            <a:r>
              <a:rPr lang="en-US" sz="22005" b="1" i="1" spc="-1540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7354061"/>
            <a:ext cx="514350" cy="504063"/>
            <a:chOff x="0" y="0"/>
            <a:chExt cx="635000" cy="622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" cy="622300"/>
            </a:xfrm>
            <a:custGeom>
              <a:avLst/>
              <a:gdLst/>
              <a:ahLst/>
              <a:cxnLst/>
              <a:rect l="l" t="t" r="r" b="b"/>
              <a:pathLst>
                <a:path w="635000" h="622300">
                  <a:moveTo>
                    <a:pt x="547370" y="62230"/>
                  </a:moveTo>
                  <a:lnTo>
                    <a:pt x="401320" y="267970"/>
                  </a:lnTo>
                  <a:lnTo>
                    <a:pt x="635000" y="346710"/>
                  </a:lnTo>
                  <a:lnTo>
                    <a:pt x="605790" y="445770"/>
                  </a:lnTo>
                  <a:lnTo>
                    <a:pt x="369570" y="367030"/>
                  </a:lnTo>
                  <a:lnTo>
                    <a:pt x="369570" y="622300"/>
                  </a:lnTo>
                  <a:lnTo>
                    <a:pt x="267970" y="622300"/>
                  </a:lnTo>
                  <a:lnTo>
                    <a:pt x="267970" y="367030"/>
                  </a:lnTo>
                  <a:lnTo>
                    <a:pt x="31750" y="445770"/>
                  </a:lnTo>
                  <a:lnTo>
                    <a:pt x="0" y="346710"/>
                  </a:lnTo>
                  <a:lnTo>
                    <a:pt x="236220" y="267970"/>
                  </a:lnTo>
                  <a:lnTo>
                    <a:pt x="90170" y="62230"/>
                  </a:lnTo>
                  <a:lnTo>
                    <a:pt x="172720" y="0"/>
                  </a:lnTo>
                  <a:lnTo>
                    <a:pt x="318770" y="205740"/>
                  </a:lnTo>
                  <a:lnTo>
                    <a:pt x="464820" y="0"/>
                  </a:lnTo>
                  <a:lnTo>
                    <a:pt x="547370" y="62230"/>
                  </a:lnTo>
                  <a:close/>
                </a:path>
              </a:pathLst>
            </a:custGeom>
            <a:solidFill>
              <a:srgbClr val="EBEBD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46050" y="92075"/>
              <a:ext cx="342900" cy="3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018983" y="1028700"/>
            <a:ext cx="2240317" cy="552023"/>
            <a:chOff x="0" y="0"/>
            <a:chExt cx="590042" cy="1453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90042" cy="145389"/>
            </a:xfrm>
            <a:custGeom>
              <a:avLst/>
              <a:gdLst/>
              <a:ahLst/>
              <a:cxnLst/>
              <a:rect l="l" t="t" r="r" b="b"/>
              <a:pathLst>
                <a:path w="590042" h="145389">
                  <a:moveTo>
                    <a:pt x="0" y="0"/>
                  </a:moveTo>
                  <a:lnTo>
                    <a:pt x="590042" y="0"/>
                  </a:lnTo>
                  <a:lnTo>
                    <a:pt x="590042" y="145389"/>
                  </a:lnTo>
                  <a:lnTo>
                    <a:pt x="0" y="1453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90042" cy="193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7540447" y="1571198"/>
            <a:ext cx="3207107" cy="0"/>
          </a:xfrm>
          <a:prstGeom prst="line">
            <a:avLst/>
          </a:prstGeom>
          <a:ln w="9525" cap="flat">
            <a:solidFill>
              <a:srgbClr val="0A0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15281721" y="843231"/>
            <a:ext cx="2709365" cy="922962"/>
          </a:xfrm>
          <a:custGeom>
            <a:avLst/>
            <a:gdLst/>
            <a:ahLst/>
            <a:cxnLst/>
            <a:rect l="l" t="t" r="r" b="b"/>
            <a:pathLst>
              <a:path w="2709365" h="922962">
                <a:moveTo>
                  <a:pt x="0" y="0"/>
                </a:moveTo>
                <a:lnTo>
                  <a:pt x="2709365" y="0"/>
                </a:lnTo>
                <a:lnTo>
                  <a:pt x="2709365" y="922962"/>
                </a:lnTo>
                <a:lnTo>
                  <a:pt x="0" y="922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8362" b="-9518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358760" y="843231"/>
            <a:ext cx="922962" cy="922962"/>
          </a:xfrm>
          <a:custGeom>
            <a:avLst/>
            <a:gdLst/>
            <a:ahLst/>
            <a:cxnLst/>
            <a:rect l="l" t="t" r="r" b="b"/>
            <a:pathLst>
              <a:path w="922962" h="922962">
                <a:moveTo>
                  <a:pt x="0" y="0"/>
                </a:moveTo>
                <a:lnTo>
                  <a:pt x="922961" y="0"/>
                </a:lnTo>
                <a:lnTo>
                  <a:pt x="922961" y="922962"/>
                </a:lnTo>
                <a:lnTo>
                  <a:pt x="0" y="9229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324770" y="5320913"/>
            <a:ext cx="6603782" cy="4952836"/>
          </a:xfrm>
          <a:custGeom>
            <a:avLst/>
            <a:gdLst/>
            <a:ahLst/>
            <a:cxnLst/>
            <a:rect l="l" t="t" r="r" b="b"/>
            <a:pathLst>
              <a:path w="6603782" h="4952836">
                <a:moveTo>
                  <a:pt x="0" y="0"/>
                </a:moveTo>
                <a:lnTo>
                  <a:pt x="6603782" y="0"/>
                </a:lnTo>
                <a:lnTo>
                  <a:pt x="6603782" y="4952836"/>
                </a:lnTo>
                <a:lnTo>
                  <a:pt x="0" y="4952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708773" y="6262053"/>
            <a:ext cx="3145897" cy="1759832"/>
          </a:xfrm>
          <a:custGeom>
            <a:avLst/>
            <a:gdLst/>
            <a:ahLst/>
            <a:cxnLst/>
            <a:rect l="l" t="t" r="r" b="b"/>
            <a:pathLst>
              <a:path w="3145897" h="1759832">
                <a:moveTo>
                  <a:pt x="0" y="0"/>
                </a:moveTo>
                <a:lnTo>
                  <a:pt x="3145897" y="0"/>
                </a:lnTo>
                <a:lnTo>
                  <a:pt x="3145897" y="1759832"/>
                </a:lnTo>
                <a:lnTo>
                  <a:pt x="0" y="1759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380" b="-39380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362959" y="2188190"/>
            <a:ext cx="6914562" cy="313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84"/>
              </a:lnSpc>
            </a:pPr>
            <a:r>
              <a:rPr lang="en-US" sz="21871" spc="-1530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reece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343899"/>
            <a:ext cx="3437054" cy="91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-75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The Glory of Ancient Greece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824128" y="8963025"/>
            <a:ext cx="3425647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2025-1-HU01-KA121-SCH-000333716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24128" y="8639175"/>
            <a:ext cx="3425647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Csongrádi Batsányi János Gimnázium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60477"/>
            <a:ext cx="5996550" cy="7995400"/>
          </a:xfrm>
          <a:custGeom>
            <a:avLst/>
            <a:gdLst/>
            <a:ahLst/>
            <a:cxnLst/>
            <a:rect l="l" t="t" r="r" b="b"/>
            <a:pathLst>
              <a:path w="5996550" h="7995400">
                <a:moveTo>
                  <a:pt x="0" y="0"/>
                </a:moveTo>
                <a:lnTo>
                  <a:pt x="5996550" y="0"/>
                </a:lnTo>
                <a:lnTo>
                  <a:pt x="5996550" y="7995401"/>
                </a:lnTo>
                <a:lnTo>
                  <a:pt x="0" y="799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17859" y="1005137"/>
            <a:ext cx="9741441" cy="7306081"/>
          </a:xfrm>
          <a:custGeom>
            <a:avLst/>
            <a:gdLst/>
            <a:ahLst/>
            <a:cxnLst/>
            <a:rect l="l" t="t" r="r" b="b"/>
            <a:pathLst>
              <a:path w="9741441" h="7306081">
                <a:moveTo>
                  <a:pt x="0" y="0"/>
                </a:moveTo>
                <a:lnTo>
                  <a:pt x="9741441" y="0"/>
                </a:lnTo>
                <a:lnTo>
                  <a:pt x="9741441" y="7306081"/>
                </a:lnTo>
                <a:lnTo>
                  <a:pt x="0" y="7306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78678" y="368008"/>
            <a:ext cx="11549079" cy="8661809"/>
          </a:xfrm>
          <a:custGeom>
            <a:avLst/>
            <a:gdLst/>
            <a:ahLst/>
            <a:cxnLst/>
            <a:rect l="l" t="t" r="r" b="b"/>
            <a:pathLst>
              <a:path w="11549079" h="8661809">
                <a:moveTo>
                  <a:pt x="0" y="0"/>
                </a:moveTo>
                <a:lnTo>
                  <a:pt x="11549079" y="0"/>
                </a:lnTo>
                <a:lnTo>
                  <a:pt x="11549079" y="8661810"/>
                </a:lnTo>
                <a:lnTo>
                  <a:pt x="0" y="8661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9942" y="8956675"/>
            <a:ext cx="261542" cy="252032"/>
          </a:xfrm>
          <a:custGeom>
            <a:avLst/>
            <a:gdLst/>
            <a:ahLst/>
            <a:cxnLst/>
            <a:rect l="l" t="t" r="r" b="b"/>
            <a:pathLst>
              <a:path w="261542" h="252032">
                <a:moveTo>
                  <a:pt x="0" y="0"/>
                </a:moveTo>
                <a:lnTo>
                  <a:pt x="261542" y="0"/>
                </a:lnTo>
                <a:lnTo>
                  <a:pt x="261542" y="252031"/>
                </a:lnTo>
                <a:lnTo>
                  <a:pt x="0" y="252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7566" y="6899275"/>
            <a:ext cx="13873566" cy="3616824"/>
            <a:chOff x="0" y="0"/>
            <a:chExt cx="3653943" cy="952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53943" cy="952579"/>
            </a:xfrm>
            <a:custGeom>
              <a:avLst/>
              <a:gdLst/>
              <a:ahLst/>
              <a:cxnLst/>
              <a:rect l="l" t="t" r="r" b="b"/>
              <a:pathLst>
                <a:path w="3653943" h="952579">
                  <a:moveTo>
                    <a:pt x="0" y="0"/>
                  </a:moveTo>
                  <a:lnTo>
                    <a:pt x="3653943" y="0"/>
                  </a:lnTo>
                  <a:lnTo>
                    <a:pt x="3653943" y="952579"/>
                  </a:lnTo>
                  <a:lnTo>
                    <a:pt x="0" y="952579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653943" cy="1000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72700" y="0"/>
            <a:ext cx="8115300" cy="6899275"/>
            <a:chOff x="0" y="0"/>
            <a:chExt cx="2137363" cy="18170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37363" cy="1817093"/>
            </a:xfrm>
            <a:custGeom>
              <a:avLst/>
              <a:gdLst/>
              <a:ahLst/>
              <a:cxnLst/>
              <a:rect l="l" t="t" r="r" b="b"/>
              <a:pathLst>
                <a:path w="2137363" h="1817093">
                  <a:moveTo>
                    <a:pt x="0" y="0"/>
                  </a:moveTo>
                  <a:lnTo>
                    <a:pt x="2137363" y="0"/>
                  </a:lnTo>
                  <a:lnTo>
                    <a:pt x="2137363" y="1817093"/>
                  </a:lnTo>
                  <a:lnTo>
                    <a:pt x="0" y="1817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137363" cy="1864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72700" y="1028700"/>
            <a:ext cx="7086600" cy="6899275"/>
            <a:chOff x="0" y="0"/>
            <a:chExt cx="1097900" cy="10688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7900" cy="1068878"/>
            </a:xfrm>
            <a:custGeom>
              <a:avLst/>
              <a:gdLst/>
              <a:ahLst/>
              <a:cxnLst/>
              <a:rect l="l" t="t" r="r" b="b"/>
              <a:pathLst>
                <a:path w="1097900" h="1068878">
                  <a:moveTo>
                    <a:pt x="0" y="0"/>
                  </a:moveTo>
                  <a:lnTo>
                    <a:pt x="1097900" y="0"/>
                  </a:lnTo>
                  <a:lnTo>
                    <a:pt x="1097900" y="1068878"/>
                  </a:lnTo>
                  <a:lnTo>
                    <a:pt x="0" y="1068878"/>
                  </a:lnTo>
                  <a:close/>
                </a:path>
              </a:pathLst>
            </a:custGeom>
            <a:blipFill>
              <a:blip r:embed="rId4"/>
              <a:stretch>
                <a:fillRect t="-27036" b="-2703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3630656"/>
            <a:ext cx="514350" cy="504063"/>
            <a:chOff x="0" y="0"/>
            <a:chExt cx="635000" cy="6223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" cy="622300"/>
            </a:xfrm>
            <a:custGeom>
              <a:avLst/>
              <a:gdLst/>
              <a:ahLst/>
              <a:cxnLst/>
              <a:rect l="l" t="t" r="r" b="b"/>
              <a:pathLst>
                <a:path w="635000" h="622300">
                  <a:moveTo>
                    <a:pt x="547370" y="62230"/>
                  </a:moveTo>
                  <a:lnTo>
                    <a:pt x="401320" y="267970"/>
                  </a:lnTo>
                  <a:lnTo>
                    <a:pt x="635000" y="346710"/>
                  </a:lnTo>
                  <a:lnTo>
                    <a:pt x="605790" y="445770"/>
                  </a:lnTo>
                  <a:lnTo>
                    <a:pt x="369570" y="367030"/>
                  </a:lnTo>
                  <a:lnTo>
                    <a:pt x="369570" y="622300"/>
                  </a:lnTo>
                  <a:lnTo>
                    <a:pt x="267970" y="622300"/>
                  </a:lnTo>
                  <a:lnTo>
                    <a:pt x="267970" y="367030"/>
                  </a:lnTo>
                  <a:lnTo>
                    <a:pt x="31750" y="445770"/>
                  </a:lnTo>
                  <a:lnTo>
                    <a:pt x="0" y="346710"/>
                  </a:lnTo>
                  <a:lnTo>
                    <a:pt x="236220" y="267970"/>
                  </a:lnTo>
                  <a:lnTo>
                    <a:pt x="90170" y="62230"/>
                  </a:lnTo>
                  <a:lnTo>
                    <a:pt x="172720" y="0"/>
                  </a:lnTo>
                  <a:lnTo>
                    <a:pt x="318770" y="205740"/>
                  </a:lnTo>
                  <a:lnTo>
                    <a:pt x="464820" y="0"/>
                  </a:lnTo>
                  <a:lnTo>
                    <a:pt x="547370" y="62230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46050" y="92075"/>
              <a:ext cx="342900" cy="3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7086600" y="5111033"/>
            <a:ext cx="2057400" cy="0"/>
          </a:xfrm>
          <a:prstGeom prst="line">
            <a:avLst/>
          </a:prstGeom>
          <a:ln w="9525" cap="flat">
            <a:solidFill>
              <a:srgbClr val="0A01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028700" y="10029825"/>
            <a:ext cx="9218918" cy="257175"/>
            <a:chOff x="0" y="0"/>
            <a:chExt cx="2428028" cy="677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28028" cy="67733"/>
            </a:xfrm>
            <a:custGeom>
              <a:avLst/>
              <a:gdLst/>
              <a:ahLst/>
              <a:cxnLst/>
              <a:rect l="l" t="t" r="r" b="b"/>
              <a:pathLst>
                <a:path w="2428028" h="67733">
                  <a:moveTo>
                    <a:pt x="0" y="0"/>
                  </a:moveTo>
                  <a:lnTo>
                    <a:pt x="2428028" y="0"/>
                  </a:lnTo>
                  <a:lnTo>
                    <a:pt x="2428028" y="67733"/>
                  </a:lnTo>
                  <a:lnTo>
                    <a:pt x="0" y="677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428028" cy="115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378864" y="8928100"/>
            <a:ext cx="1752383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 spc="-40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Borcelle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892618"/>
            <a:ext cx="2875259" cy="205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21"/>
              </a:lnSpc>
            </a:pPr>
            <a:r>
              <a:rPr lang="en-US" sz="16579" b="1" i="1" spc="-1160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46068" y="992658"/>
            <a:ext cx="6697932" cy="235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30"/>
              </a:lnSpc>
            </a:pPr>
            <a:r>
              <a:rPr lang="en-US" sz="16478" spc="-1153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losing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4620494"/>
            <a:ext cx="575051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-75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Legacy of Ancient Greece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86600" y="3563981"/>
            <a:ext cx="20574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A Civilization That Continues to Shape the Modern World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7873743"/>
            <a:ext cx="2209699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EBEBD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Fact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429625"/>
            <a:ext cx="435277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Ancient Greece continues to inspire global society through its values, innovations, and pursuit of knowledge leaving a legacy that transcends time.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15300" y="1028700"/>
            <a:ext cx="261542" cy="252032"/>
          </a:xfrm>
          <a:custGeom>
            <a:avLst/>
            <a:gdLst/>
            <a:ahLst/>
            <a:cxnLst/>
            <a:rect l="l" t="t" r="r" b="b"/>
            <a:pathLst>
              <a:path w="261542" h="252032">
                <a:moveTo>
                  <a:pt x="0" y="0"/>
                </a:moveTo>
                <a:lnTo>
                  <a:pt x="261542" y="0"/>
                </a:lnTo>
                <a:lnTo>
                  <a:pt x="261542" y="252032"/>
                </a:lnTo>
                <a:lnTo>
                  <a:pt x="0" y="25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7566" y="-104521"/>
            <a:ext cx="4228333" cy="10620619"/>
            <a:chOff x="0" y="0"/>
            <a:chExt cx="1113635" cy="2797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3635" cy="2797200"/>
            </a:xfrm>
            <a:custGeom>
              <a:avLst/>
              <a:gdLst/>
              <a:ahLst/>
              <a:cxnLst/>
              <a:rect l="l" t="t" r="r" b="b"/>
              <a:pathLst>
                <a:path w="1113635" h="2797200">
                  <a:moveTo>
                    <a:pt x="0" y="0"/>
                  </a:moveTo>
                  <a:lnTo>
                    <a:pt x="1113635" y="0"/>
                  </a:lnTo>
                  <a:lnTo>
                    <a:pt x="1113635" y="2797200"/>
                  </a:lnTo>
                  <a:lnTo>
                    <a:pt x="0" y="2797200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13635" cy="284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3986212" y="5014912"/>
            <a:ext cx="8229600" cy="257175"/>
            <a:chOff x="0" y="0"/>
            <a:chExt cx="2167467" cy="677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7467" cy="67733"/>
            </a:xfrm>
            <a:custGeom>
              <a:avLst/>
              <a:gdLst/>
              <a:ahLst/>
              <a:cxnLst/>
              <a:rect l="l" t="t" r="r" b="b"/>
              <a:pathLst>
                <a:path w="2167467" h="67733">
                  <a:moveTo>
                    <a:pt x="0" y="0"/>
                  </a:moveTo>
                  <a:lnTo>
                    <a:pt x="2167467" y="0"/>
                  </a:lnTo>
                  <a:lnTo>
                    <a:pt x="2167467" y="67733"/>
                  </a:lnTo>
                  <a:lnTo>
                    <a:pt x="0" y="677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167467" cy="115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58838" y="8508174"/>
            <a:ext cx="514350" cy="504063"/>
            <a:chOff x="0" y="0"/>
            <a:chExt cx="635000" cy="622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" cy="622300"/>
            </a:xfrm>
            <a:custGeom>
              <a:avLst/>
              <a:gdLst/>
              <a:ahLst/>
              <a:cxnLst/>
              <a:rect l="l" t="t" r="r" b="b"/>
              <a:pathLst>
                <a:path w="635000" h="622300">
                  <a:moveTo>
                    <a:pt x="547370" y="62230"/>
                  </a:moveTo>
                  <a:lnTo>
                    <a:pt x="401320" y="267970"/>
                  </a:lnTo>
                  <a:lnTo>
                    <a:pt x="635000" y="346710"/>
                  </a:lnTo>
                  <a:lnTo>
                    <a:pt x="605790" y="445770"/>
                  </a:lnTo>
                  <a:lnTo>
                    <a:pt x="369570" y="367030"/>
                  </a:lnTo>
                  <a:lnTo>
                    <a:pt x="369570" y="622300"/>
                  </a:lnTo>
                  <a:lnTo>
                    <a:pt x="267970" y="622300"/>
                  </a:lnTo>
                  <a:lnTo>
                    <a:pt x="267970" y="367030"/>
                  </a:lnTo>
                  <a:lnTo>
                    <a:pt x="31750" y="445770"/>
                  </a:lnTo>
                  <a:lnTo>
                    <a:pt x="0" y="346710"/>
                  </a:lnTo>
                  <a:lnTo>
                    <a:pt x="236220" y="267970"/>
                  </a:lnTo>
                  <a:lnTo>
                    <a:pt x="90170" y="62230"/>
                  </a:lnTo>
                  <a:lnTo>
                    <a:pt x="172720" y="0"/>
                  </a:lnTo>
                  <a:lnTo>
                    <a:pt x="318770" y="205740"/>
                  </a:lnTo>
                  <a:lnTo>
                    <a:pt x="464820" y="0"/>
                  </a:lnTo>
                  <a:lnTo>
                    <a:pt x="547370" y="62230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46050" y="92075"/>
              <a:ext cx="342900" cy="3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8115300" y="4562410"/>
            <a:ext cx="9144000" cy="0"/>
          </a:xfrm>
          <a:prstGeom prst="line">
            <a:avLst/>
          </a:prstGeom>
          <a:ln w="9525" cap="flat">
            <a:solidFill>
              <a:srgbClr val="0A01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2980343" y="7233411"/>
            <a:ext cx="4278957" cy="3053589"/>
            <a:chOff x="0" y="0"/>
            <a:chExt cx="1126968" cy="8042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6968" cy="804237"/>
            </a:xfrm>
            <a:custGeom>
              <a:avLst/>
              <a:gdLst/>
              <a:ahLst/>
              <a:cxnLst/>
              <a:rect l="l" t="t" r="r" b="b"/>
              <a:pathLst>
                <a:path w="1126968" h="804237">
                  <a:moveTo>
                    <a:pt x="0" y="0"/>
                  </a:moveTo>
                  <a:lnTo>
                    <a:pt x="1126968" y="0"/>
                  </a:lnTo>
                  <a:lnTo>
                    <a:pt x="1126968" y="804237"/>
                  </a:lnTo>
                  <a:lnTo>
                    <a:pt x="0" y="8042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26968" cy="851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609391" y="518487"/>
            <a:ext cx="5720383" cy="7627178"/>
          </a:xfrm>
          <a:custGeom>
            <a:avLst/>
            <a:gdLst/>
            <a:ahLst/>
            <a:cxnLst/>
            <a:rect l="l" t="t" r="r" b="b"/>
            <a:pathLst>
              <a:path w="5720383" h="7627178">
                <a:moveTo>
                  <a:pt x="0" y="0"/>
                </a:moveTo>
                <a:lnTo>
                  <a:pt x="5720383" y="0"/>
                </a:lnTo>
                <a:lnTo>
                  <a:pt x="5720383" y="7627177"/>
                </a:lnTo>
                <a:lnTo>
                  <a:pt x="0" y="7627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63714" y="7109138"/>
            <a:ext cx="4467550" cy="2574934"/>
          </a:xfrm>
          <a:custGeom>
            <a:avLst/>
            <a:gdLst/>
            <a:ahLst/>
            <a:cxnLst/>
            <a:rect l="l" t="t" r="r" b="b"/>
            <a:pathLst>
              <a:path w="4467550" h="2574934">
                <a:moveTo>
                  <a:pt x="0" y="0"/>
                </a:moveTo>
                <a:lnTo>
                  <a:pt x="4467551" y="0"/>
                </a:lnTo>
                <a:lnTo>
                  <a:pt x="4467551" y="2574933"/>
                </a:lnTo>
                <a:lnTo>
                  <a:pt x="0" y="2574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721504" y="1181100"/>
            <a:ext cx="9144000" cy="228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1"/>
              </a:lnSpc>
            </a:pPr>
            <a:r>
              <a:rPr lang="en-US" sz="15990" spc="-1119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ntroduction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15300" y="1188168"/>
            <a:ext cx="3249627" cy="198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79"/>
              </a:lnSpc>
            </a:pPr>
            <a:r>
              <a:rPr lang="en-US" sz="16088" b="1" i="1" spc="-1126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16013" y="9220200"/>
            <a:ext cx="4205491" cy="91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-75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The Birthplace of Western Civilization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37368" y="4871972"/>
            <a:ext cx="7572261" cy="192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6"/>
              </a:lnSpc>
            </a:pPr>
            <a:r>
              <a:rPr lang="en-US" sz="2654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Delphi was an important ancient Greek city known for its religious significance. It was considered a sacred place where people believed they could communicate with the gods.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80343" y="7279385"/>
            <a:ext cx="4278957" cy="290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endParaRPr/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Delphi was not only a religious center but also a place where culture, ideas, and traditions were shared.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04974" y="7816362"/>
            <a:ext cx="4785030" cy="1084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  <a:spcBef>
                <a:spcPct val="0"/>
              </a:spcBef>
            </a:pPr>
            <a:r>
              <a:rPr lang="en-US" sz="306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Especially famous for the Oracle of Apollo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989" y="267520"/>
            <a:ext cx="261542" cy="252032"/>
          </a:xfrm>
          <a:custGeom>
            <a:avLst/>
            <a:gdLst/>
            <a:ahLst/>
            <a:cxnLst/>
            <a:rect l="l" t="t" r="r" b="b"/>
            <a:pathLst>
              <a:path w="261542" h="252032">
                <a:moveTo>
                  <a:pt x="0" y="0"/>
                </a:moveTo>
                <a:lnTo>
                  <a:pt x="261542" y="0"/>
                </a:lnTo>
                <a:lnTo>
                  <a:pt x="261542" y="252032"/>
                </a:lnTo>
                <a:lnTo>
                  <a:pt x="0" y="25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8937368"/>
            <a:ext cx="18588599" cy="3122698"/>
            <a:chOff x="0" y="0"/>
            <a:chExt cx="4895763" cy="822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95763" cy="822439"/>
            </a:xfrm>
            <a:custGeom>
              <a:avLst/>
              <a:gdLst/>
              <a:ahLst/>
              <a:cxnLst/>
              <a:rect l="l" t="t" r="r" b="b"/>
              <a:pathLst>
                <a:path w="4895763" h="822439">
                  <a:moveTo>
                    <a:pt x="0" y="0"/>
                  </a:moveTo>
                  <a:lnTo>
                    <a:pt x="4895763" y="0"/>
                  </a:lnTo>
                  <a:lnTo>
                    <a:pt x="4895763" y="822439"/>
                  </a:lnTo>
                  <a:lnTo>
                    <a:pt x="0" y="822439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95763" cy="870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057650" y="2364866"/>
            <a:ext cx="4057650" cy="6714631"/>
            <a:chOff x="0" y="0"/>
            <a:chExt cx="708322" cy="11721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8322" cy="1172138"/>
            </a:xfrm>
            <a:custGeom>
              <a:avLst/>
              <a:gdLst/>
              <a:ahLst/>
              <a:cxnLst/>
              <a:rect l="l" t="t" r="r" b="b"/>
              <a:pathLst>
                <a:path w="708322" h="1172138">
                  <a:moveTo>
                    <a:pt x="0" y="0"/>
                  </a:moveTo>
                  <a:lnTo>
                    <a:pt x="708322" y="0"/>
                  </a:lnTo>
                  <a:lnTo>
                    <a:pt x="708322" y="1172138"/>
                  </a:lnTo>
                  <a:lnTo>
                    <a:pt x="0" y="1172138"/>
                  </a:lnTo>
                  <a:close/>
                </a:path>
              </a:pathLst>
            </a:custGeom>
            <a:blipFill>
              <a:blip r:embed="rId4"/>
              <a:stretch>
                <a:fillRect l="-12130" r="-1213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2900869" y="913369"/>
            <a:ext cx="514350" cy="504063"/>
            <a:chOff x="0" y="0"/>
            <a:chExt cx="635000" cy="6223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" cy="622300"/>
            </a:xfrm>
            <a:custGeom>
              <a:avLst/>
              <a:gdLst/>
              <a:ahLst/>
              <a:cxnLst/>
              <a:rect l="l" t="t" r="r" b="b"/>
              <a:pathLst>
                <a:path w="635000" h="622300">
                  <a:moveTo>
                    <a:pt x="547370" y="62230"/>
                  </a:moveTo>
                  <a:lnTo>
                    <a:pt x="401320" y="267970"/>
                  </a:lnTo>
                  <a:lnTo>
                    <a:pt x="635000" y="346710"/>
                  </a:lnTo>
                  <a:lnTo>
                    <a:pt x="605790" y="445770"/>
                  </a:lnTo>
                  <a:lnTo>
                    <a:pt x="369570" y="367030"/>
                  </a:lnTo>
                  <a:lnTo>
                    <a:pt x="369570" y="622300"/>
                  </a:lnTo>
                  <a:lnTo>
                    <a:pt x="267970" y="622300"/>
                  </a:lnTo>
                  <a:lnTo>
                    <a:pt x="267970" y="367030"/>
                  </a:lnTo>
                  <a:lnTo>
                    <a:pt x="31750" y="445770"/>
                  </a:lnTo>
                  <a:lnTo>
                    <a:pt x="0" y="346710"/>
                  </a:lnTo>
                  <a:lnTo>
                    <a:pt x="236220" y="267970"/>
                  </a:lnTo>
                  <a:lnTo>
                    <a:pt x="90170" y="62230"/>
                  </a:lnTo>
                  <a:lnTo>
                    <a:pt x="172720" y="0"/>
                  </a:lnTo>
                  <a:lnTo>
                    <a:pt x="318770" y="205740"/>
                  </a:lnTo>
                  <a:lnTo>
                    <a:pt x="464820" y="0"/>
                  </a:lnTo>
                  <a:lnTo>
                    <a:pt x="547370" y="62230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46050" y="92075"/>
              <a:ext cx="342900" cy="3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0029825"/>
            <a:ext cx="7086600" cy="257175"/>
            <a:chOff x="0" y="0"/>
            <a:chExt cx="1866430" cy="677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6430" cy="67733"/>
            </a:xfrm>
            <a:custGeom>
              <a:avLst/>
              <a:gdLst/>
              <a:ahLst/>
              <a:cxnLst/>
              <a:rect l="l" t="t" r="r" b="b"/>
              <a:pathLst>
                <a:path w="1866430" h="67733">
                  <a:moveTo>
                    <a:pt x="0" y="0"/>
                  </a:moveTo>
                  <a:lnTo>
                    <a:pt x="1866430" y="0"/>
                  </a:lnTo>
                  <a:lnTo>
                    <a:pt x="1866430" y="67733"/>
                  </a:lnTo>
                  <a:lnTo>
                    <a:pt x="0" y="677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66430" cy="115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4057921" y="2200966"/>
            <a:ext cx="4336224" cy="21025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8296920" y="6920538"/>
            <a:ext cx="3031398" cy="1873955"/>
          </a:xfrm>
          <a:custGeom>
            <a:avLst/>
            <a:gdLst/>
            <a:ahLst/>
            <a:cxnLst/>
            <a:rect l="l" t="t" r="r" b="b"/>
            <a:pathLst>
              <a:path w="3031398" h="1873955">
                <a:moveTo>
                  <a:pt x="0" y="0"/>
                </a:moveTo>
                <a:lnTo>
                  <a:pt x="3031398" y="0"/>
                </a:lnTo>
                <a:lnTo>
                  <a:pt x="3031398" y="1873955"/>
                </a:lnTo>
                <a:lnTo>
                  <a:pt x="0" y="1873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3396259"/>
            <a:ext cx="4832036" cy="6442714"/>
          </a:xfrm>
          <a:custGeom>
            <a:avLst/>
            <a:gdLst/>
            <a:ahLst/>
            <a:cxnLst/>
            <a:rect l="l" t="t" r="r" b="b"/>
            <a:pathLst>
              <a:path w="4832036" h="6442714">
                <a:moveTo>
                  <a:pt x="0" y="0"/>
                </a:moveTo>
                <a:lnTo>
                  <a:pt x="4832036" y="0"/>
                </a:lnTo>
                <a:lnTo>
                  <a:pt x="4832036" y="6442714"/>
                </a:lnTo>
                <a:lnTo>
                  <a:pt x="0" y="6442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680185" y="216380"/>
            <a:ext cx="8113276" cy="168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7"/>
              </a:lnSpc>
            </a:pPr>
            <a:r>
              <a:rPr lang="en-US" sz="11675" spc="-817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ducation and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80185" y="1512682"/>
            <a:ext cx="7330834" cy="168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7"/>
              </a:lnSpc>
            </a:pPr>
            <a:r>
              <a:rPr lang="en-US" sz="11675" spc="-817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earning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12619" y="216851"/>
            <a:ext cx="2145260" cy="143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71"/>
              </a:lnSpc>
            </a:pPr>
            <a:r>
              <a:rPr lang="en-US" sz="11746" b="1" i="1" spc="-822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12619" y="1508300"/>
            <a:ext cx="2145260" cy="143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71"/>
              </a:lnSpc>
            </a:pPr>
            <a:r>
              <a:rPr lang="en-US" sz="11746" b="1" i="1" spc="-822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6760" y="1326640"/>
            <a:ext cx="3263451" cy="91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-75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Developing the Mind and Body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57879" y="7164881"/>
            <a:ext cx="6083863" cy="147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4"/>
              </a:lnSpc>
            </a:pPr>
            <a:r>
              <a:rPr lang="en-US" sz="2724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Education was central to Greek cultural identity, focusing on intellectual and physical development.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45071" y="8407143"/>
            <a:ext cx="2209699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EBEBDF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Fact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97372" y="1200727"/>
            <a:ext cx="3717928" cy="85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3"/>
              </a:lnSpc>
            </a:pPr>
            <a:r>
              <a:rPr lang="en-US" sz="2330">
                <a:solidFill>
                  <a:srgbClr val="000000"/>
                </a:solidFill>
                <a:latin typeface="Arial MT Pro"/>
                <a:ea typeface="Arial MT Pro"/>
                <a:cs typeface="Arial MT Pro"/>
                <a:sym typeface="Arial MT Pro"/>
              </a:rPr>
              <a:t>Children used wax tablets as early writing tools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94237" y="8905875"/>
            <a:ext cx="9893763" cy="134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Reading, writing, mathematics, and music taught from a young age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Physical training emphasized discipline, strength, and balance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15300" y="3042229"/>
            <a:ext cx="10172700" cy="441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3005" lvl="1" indent="-381503" algn="l">
              <a:lnSpc>
                <a:spcPts val="4947"/>
              </a:lnSpc>
              <a:buFont typeface="Arial"/>
              <a:buChar char="•"/>
            </a:pPr>
            <a:r>
              <a:rPr lang="en-US" sz="35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Delphi didn’t have formal schools like Athens</a:t>
            </a:r>
          </a:p>
          <a:p>
            <a:pPr marL="763005" lvl="1" indent="-381503" algn="l">
              <a:lnSpc>
                <a:spcPts val="4947"/>
              </a:lnSpc>
              <a:buFont typeface="Arial"/>
              <a:buChar char="•"/>
            </a:pPr>
            <a:r>
              <a:rPr lang="en-US" sz="35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It key role in the spread knowledge and wisdom</a:t>
            </a:r>
          </a:p>
          <a:p>
            <a:pPr marL="763005" lvl="1" indent="-381503" algn="l">
              <a:lnSpc>
                <a:spcPts val="4947"/>
              </a:lnSpc>
              <a:buFont typeface="Arial"/>
              <a:buChar char="•"/>
            </a:pPr>
            <a:r>
              <a:rPr lang="en-US" sz="35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Most important institution: Orcale of Apollo</a:t>
            </a:r>
          </a:p>
          <a:p>
            <a:pPr marL="763005" lvl="1" indent="-381503" algn="l">
              <a:lnSpc>
                <a:spcPts val="4947"/>
              </a:lnSpc>
              <a:buFont typeface="Arial"/>
              <a:buChar char="•"/>
            </a:pPr>
            <a:r>
              <a:rPr lang="en-US" sz="35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Meeting place for: leaders, philosophers</a:t>
            </a:r>
          </a:p>
          <a:p>
            <a:pPr marL="763005" lvl="1" indent="-381503" algn="l">
              <a:lnSpc>
                <a:spcPts val="4947"/>
              </a:lnSpc>
              <a:buFont typeface="Arial"/>
              <a:buChar char="•"/>
            </a:pPr>
            <a:r>
              <a:rPr lang="en-US" sz="353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travelers</a:t>
            </a:r>
          </a:p>
          <a:p>
            <a:pPr algn="ctr">
              <a:lnSpc>
                <a:spcPts val="5507"/>
              </a:lnSpc>
              <a:spcBef>
                <a:spcPct val="0"/>
              </a:spcBef>
            </a:pPr>
            <a:endParaRPr lang="en-US" sz="3534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" name="TextBox 27"/>
          <p:cNvSpPr txBox="1"/>
          <p:nvPr/>
        </p:nvSpPr>
        <p:spPr>
          <a:xfrm rot="1528013">
            <a:off x="8383706" y="7522576"/>
            <a:ext cx="2836764" cy="59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  <a:spcBef>
                <a:spcPct val="0"/>
              </a:spcBef>
            </a:pPr>
            <a:r>
              <a:rPr lang="en-US" sz="337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Pythian games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7321" y="217006"/>
            <a:ext cx="261542" cy="252032"/>
          </a:xfrm>
          <a:custGeom>
            <a:avLst/>
            <a:gdLst/>
            <a:ahLst/>
            <a:cxnLst/>
            <a:rect l="l" t="t" r="r" b="b"/>
            <a:pathLst>
              <a:path w="261542" h="252032">
                <a:moveTo>
                  <a:pt x="0" y="0"/>
                </a:moveTo>
                <a:lnTo>
                  <a:pt x="261543" y="0"/>
                </a:lnTo>
                <a:lnTo>
                  <a:pt x="261543" y="252032"/>
                </a:lnTo>
                <a:lnTo>
                  <a:pt x="0" y="25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144000" y="1483638"/>
            <a:ext cx="5546198" cy="0"/>
          </a:xfrm>
          <a:prstGeom prst="line">
            <a:avLst/>
          </a:prstGeom>
          <a:ln w="9525" cap="flat">
            <a:solidFill>
              <a:srgbClr val="0A01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795879" y="7086619"/>
            <a:ext cx="9301566" cy="4050021"/>
            <a:chOff x="0" y="0"/>
            <a:chExt cx="2449795" cy="10666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49795" cy="1066672"/>
            </a:xfrm>
            <a:custGeom>
              <a:avLst/>
              <a:gdLst/>
              <a:ahLst/>
              <a:cxnLst/>
              <a:rect l="l" t="t" r="r" b="b"/>
              <a:pathLst>
                <a:path w="2449795" h="1066672">
                  <a:moveTo>
                    <a:pt x="0" y="0"/>
                  </a:moveTo>
                  <a:lnTo>
                    <a:pt x="2449795" y="0"/>
                  </a:lnTo>
                  <a:lnTo>
                    <a:pt x="2449795" y="1066672"/>
                  </a:lnTo>
                  <a:lnTo>
                    <a:pt x="0" y="1066672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449795" cy="1114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00754" y="8584827"/>
            <a:ext cx="388502" cy="380732"/>
            <a:chOff x="0" y="0"/>
            <a:chExt cx="635000" cy="622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" cy="622300"/>
            </a:xfrm>
            <a:custGeom>
              <a:avLst/>
              <a:gdLst/>
              <a:ahLst/>
              <a:cxnLst/>
              <a:rect l="l" t="t" r="r" b="b"/>
              <a:pathLst>
                <a:path w="635000" h="622300">
                  <a:moveTo>
                    <a:pt x="547370" y="62230"/>
                  </a:moveTo>
                  <a:lnTo>
                    <a:pt x="401320" y="267970"/>
                  </a:lnTo>
                  <a:lnTo>
                    <a:pt x="635000" y="346710"/>
                  </a:lnTo>
                  <a:lnTo>
                    <a:pt x="605790" y="445770"/>
                  </a:lnTo>
                  <a:lnTo>
                    <a:pt x="369570" y="367030"/>
                  </a:lnTo>
                  <a:lnTo>
                    <a:pt x="369570" y="622300"/>
                  </a:lnTo>
                  <a:lnTo>
                    <a:pt x="267970" y="622300"/>
                  </a:lnTo>
                  <a:lnTo>
                    <a:pt x="267970" y="367030"/>
                  </a:lnTo>
                  <a:lnTo>
                    <a:pt x="31750" y="445770"/>
                  </a:lnTo>
                  <a:lnTo>
                    <a:pt x="0" y="346710"/>
                  </a:lnTo>
                  <a:lnTo>
                    <a:pt x="236220" y="267970"/>
                  </a:lnTo>
                  <a:lnTo>
                    <a:pt x="90170" y="62230"/>
                  </a:lnTo>
                  <a:lnTo>
                    <a:pt x="172720" y="0"/>
                  </a:lnTo>
                  <a:lnTo>
                    <a:pt x="318770" y="205740"/>
                  </a:lnTo>
                  <a:lnTo>
                    <a:pt x="464820" y="0"/>
                  </a:lnTo>
                  <a:lnTo>
                    <a:pt x="547370" y="62230"/>
                  </a:lnTo>
                  <a:close/>
                </a:path>
              </a:pathLst>
            </a:custGeom>
            <a:solidFill>
              <a:srgbClr val="EBEBD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46050" y="92075"/>
              <a:ext cx="342900" cy="3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0029825"/>
            <a:ext cx="16230600" cy="257175"/>
            <a:chOff x="0" y="0"/>
            <a:chExt cx="4274726" cy="677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67733"/>
            </a:xfrm>
            <a:custGeom>
              <a:avLst/>
              <a:gdLst/>
              <a:ahLst/>
              <a:cxnLst/>
              <a:rect l="l" t="t" r="r" b="b"/>
              <a:pathLst>
                <a:path w="4274726" h="67733">
                  <a:moveTo>
                    <a:pt x="0" y="0"/>
                  </a:moveTo>
                  <a:lnTo>
                    <a:pt x="4274726" y="0"/>
                  </a:lnTo>
                  <a:lnTo>
                    <a:pt x="4274726" y="67733"/>
                  </a:lnTo>
                  <a:lnTo>
                    <a:pt x="0" y="677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274726" cy="115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-228943" y="-60077"/>
            <a:ext cx="8496860" cy="5704186"/>
          </a:xfrm>
          <a:custGeom>
            <a:avLst/>
            <a:gdLst/>
            <a:ahLst/>
            <a:cxnLst/>
            <a:rect l="l" t="t" r="r" b="b"/>
            <a:pathLst>
              <a:path w="8496860" h="5704186">
                <a:moveTo>
                  <a:pt x="0" y="0"/>
                </a:moveTo>
                <a:lnTo>
                  <a:pt x="8496860" y="0"/>
                </a:lnTo>
                <a:lnTo>
                  <a:pt x="8496860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24398" y="6570852"/>
            <a:ext cx="6936731" cy="170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09"/>
              </a:lnSpc>
            </a:pPr>
            <a:r>
              <a:rPr lang="en-US" sz="11899" spc="-832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eligion and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24398" y="8024462"/>
            <a:ext cx="6217006" cy="170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09"/>
              </a:lnSpc>
            </a:pPr>
            <a:r>
              <a:rPr lang="en-US" sz="11899" spc="-832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eliefs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6529934"/>
            <a:ext cx="1883423" cy="14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75"/>
              </a:lnSpc>
            </a:pPr>
            <a:r>
              <a:rPr lang="en-US" sz="11972" b="1" i="1" spc="-838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8028142"/>
            <a:ext cx="1883423" cy="14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75"/>
              </a:lnSpc>
            </a:pPr>
            <a:r>
              <a:rPr lang="en-US" sz="11972" b="1" i="1" spc="-838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00754" y="9282219"/>
            <a:ext cx="723486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-75">
                <a:solidFill>
                  <a:srgbClr val="D7B592"/>
                </a:solidFill>
                <a:latin typeface="Arial MT Pro"/>
                <a:ea typeface="Arial MT Pro"/>
                <a:cs typeface="Arial MT Pro"/>
                <a:sym typeface="Arial MT Pro"/>
              </a:rPr>
              <a:t>Mythology as a Cultural Framework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44852" y="576022"/>
            <a:ext cx="5445347" cy="81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8"/>
              </a:lnSpc>
            </a:pPr>
            <a:r>
              <a:rPr lang="en-US" sz="4856">
                <a:solidFill>
                  <a:srgbClr val="0A01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I. The cult of Apollo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67917" y="1985441"/>
            <a:ext cx="9829527" cy="388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389" lvl="1" indent="-395695" algn="l">
              <a:lnSpc>
                <a:spcPts val="5131"/>
              </a:lnSpc>
              <a:buFont typeface="Arial"/>
              <a:buChar char="•"/>
            </a:pPr>
            <a:r>
              <a:rPr lang="en-US" sz="366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Delphi was dedicated to Apollo</a:t>
            </a:r>
          </a:p>
          <a:p>
            <a:pPr marL="791389" lvl="1" indent="-395695" algn="l">
              <a:lnSpc>
                <a:spcPts val="5131"/>
              </a:lnSpc>
              <a:buFont typeface="Arial"/>
              <a:buChar char="•"/>
            </a:pPr>
            <a:r>
              <a:rPr lang="en-US" sz="366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Apollo: the god of light, music, and prophecy</a:t>
            </a:r>
          </a:p>
          <a:p>
            <a:pPr marL="791389" lvl="1" indent="-395695" algn="l">
              <a:lnSpc>
                <a:spcPts val="5131"/>
              </a:lnSpc>
              <a:buFont typeface="Arial"/>
              <a:buChar char="•"/>
            </a:pPr>
            <a:r>
              <a:rPr lang="en-US" sz="366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It was believed that Apollo spoke to people through the Oracle at Delphi</a:t>
            </a:r>
          </a:p>
          <a:p>
            <a:pPr marL="791389" lvl="1" indent="-395695" algn="l">
              <a:lnSpc>
                <a:spcPts val="5131"/>
              </a:lnSpc>
              <a:buFont typeface="Arial"/>
              <a:buChar char="•"/>
            </a:pPr>
            <a:r>
              <a:rPr lang="en-US" sz="366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Temple of Apollo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9942" y="1028700"/>
            <a:ext cx="261542" cy="252032"/>
          </a:xfrm>
          <a:custGeom>
            <a:avLst/>
            <a:gdLst/>
            <a:ahLst/>
            <a:cxnLst/>
            <a:rect l="l" t="t" r="r" b="b"/>
            <a:pathLst>
              <a:path w="261542" h="252032">
                <a:moveTo>
                  <a:pt x="0" y="0"/>
                </a:moveTo>
                <a:lnTo>
                  <a:pt x="261542" y="0"/>
                </a:lnTo>
                <a:lnTo>
                  <a:pt x="261542" y="252032"/>
                </a:lnTo>
                <a:lnTo>
                  <a:pt x="0" y="25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0"/>
            <a:ext cx="7086600" cy="5599058"/>
            <a:chOff x="0" y="0"/>
            <a:chExt cx="1097900" cy="8674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7900" cy="867441"/>
            </a:xfrm>
            <a:custGeom>
              <a:avLst/>
              <a:gdLst/>
              <a:ahLst/>
              <a:cxnLst/>
              <a:rect l="l" t="t" r="r" b="b"/>
              <a:pathLst>
                <a:path w="1097900" h="867441">
                  <a:moveTo>
                    <a:pt x="0" y="0"/>
                  </a:moveTo>
                  <a:lnTo>
                    <a:pt x="1097900" y="0"/>
                  </a:lnTo>
                  <a:lnTo>
                    <a:pt x="1097900" y="867441"/>
                  </a:lnTo>
                  <a:lnTo>
                    <a:pt x="0" y="867441"/>
                  </a:lnTo>
                  <a:close/>
                </a:path>
              </a:pathLst>
            </a:custGeom>
            <a:blipFill>
              <a:blip r:embed="rId4"/>
              <a:stretch>
                <a:fillRect l="-9202" r="-920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135510" y="1904560"/>
            <a:ext cx="514350" cy="504063"/>
            <a:chOff x="0" y="0"/>
            <a:chExt cx="635000" cy="6223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" cy="622300"/>
            </a:xfrm>
            <a:custGeom>
              <a:avLst/>
              <a:gdLst/>
              <a:ahLst/>
              <a:cxnLst/>
              <a:rect l="l" t="t" r="r" b="b"/>
              <a:pathLst>
                <a:path w="635000" h="622300">
                  <a:moveTo>
                    <a:pt x="547370" y="62230"/>
                  </a:moveTo>
                  <a:lnTo>
                    <a:pt x="401320" y="267970"/>
                  </a:lnTo>
                  <a:lnTo>
                    <a:pt x="635000" y="346710"/>
                  </a:lnTo>
                  <a:lnTo>
                    <a:pt x="605790" y="445770"/>
                  </a:lnTo>
                  <a:lnTo>
                    <a:pt x="369570" y="367030"/>
                  </a:lnTo>
                  <a:lnTo>
                    <a:pt x="369570" y="622300"/>
                  </a:lnTo>
                  <a:lnTo>
                    <a:pt x="267970" y="622300"/>
                  </a:lnTo>
                  <a:lnTo>
                    <a:pt x="267970" y="367030"/>
                  </a:lnTo>
                  <a:lnTo>
                    <a:pt x="31750" y="445770"/>
                  </a:lnTo>
                  <a:lnTo>
                    <a:pt x="0" y="346710"/>
                  </a:lnTo>
                  <a:lnTo>
                    <a:pt x="236220" y="267970"/>
                  </a:lnTo>
                  <a:lnTo>
                    <a:pt x="90170" y="62230"/>
                  </a:lnTo>
                  <a:lnTo>
                    <a:pt x="172720" y="0"/>
                  </a:lnTo>
                  <a:lnTo>
                    <a:pt x="318770" y="205740"/>
                  </a:lnTo>
                  <a:lnTo>
                    <a:pt x="464820" y="0"/>
                  </a:lnTo>
                  <a:lnTo>
                    <a:pt x="547370" y="62230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6050" y="92075"/>
              <a:ext cx="342900" cy="390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9135510" y="3232097"/>
            <a:ext cx="8115300" cy="0"/>
          </a:xfrm>
          <a:prstGeom prst="line">
            <a:avLst/>
          </a:prstGeom>
          <a:ln w="9525" cap="flat">
            <a:solidFill>
              <a:srgbClr val="0A01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9144000" y="6466077"/>
            <a:ext cx="9301566" cy="4050021"/>
            <a:chOff x="0" y="0"/>
            <a:chExt cx="2449795" cy="10666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9795" cy="1066672"/>
            </a:xfrm>
            <a:custGeom>
              <a:avLst/>
              <a:gdLst/>
              <a:ahLst/>
              <a:cxnLst/>
              <a:rect l="l" t="t" r="r" b="b"/>
              <a:pathLst>
                <a:path w="2449795" h="1066672">
                  <a:moveTo>
                    <a:pt x="0" y="0"/>
                  </a:moveTo>
                  <a:lnTo>
                    <a:pt x="2449795" y="0"/>
                  </a:lnTo>
                  <a:lnTo>
                    <a:pt x="2449795" y="1066672"/>
                  </a:lnTo>
                  <a:lnTo>
                    <a:pt x="0" y="1066672"/>
                  </a:lnTo>
                  <a:close/>
                </a:path>
              </a:pathLst>
            </a:custGeom>
            <a:solidFill>
              <a:srgbClr val="05007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449795" cy="1114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10029825"/>
            <a:ext cx="16230600" cy="257175"/>
            <a:chOff x="0" y="0"/>
            <a:chExt cx="4274726" cy="67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74726" cy="67733"/>
            </a:xfrm>
            <a:custGeom>
              <a:avLst/>
              <a:gdLst/>
              <a:ahLst/>
              <a:cxnLst/>
              <a:rect l="l" t="t" r="r" b="b"/>
              <a:pathLst>
                <a:path w="4274726" h="67733">
                  <a:moveTo>
                    <a:pt x="0" y="0"/>
                  </a:moveTo>
                  <a:lnTo>
                    <a:pt x="4274726" y="0"/>
                  </a:lnTo>
                  <a:lnTo>
                    <a:pt x="4274726" y="67733"/>
                  </a:lnTo>
                  <a:lnTo>
                    <a:pt x="0" y="677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274726" cy="115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24398" y="6570852"/>
            <a:ext cx="6936731" cy="170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09"/>
              </a:lnSpc>
            </a:pPr>
            <a:r>
              <a:rPr lang="en-US" sz="11899" spc="-832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eligion and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8294" y="8069061"/>
            <a:ext cx="6217006" cy="170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09"/>
              </a:lnSpc>
            </a:pPr>
            <a:r>
              <a:rPr lang="en-US" sz="11899" spc="-832">
                <a:solidFill>
                  <a:srgbClr val="05007F"/>
                </a:solidFill>
                <a:latin typeface="Arial MT Pro"/>
                <a:ea typeface="Arial MT Pro"/>
                <a:cs typeface="Arial MT Pro"/>
                <a:sym typeface="Arial MT Pro"/>
              </a:rPr>
              <a:t>eliefs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529934"/>
            <a:ext cx="1883423" cy="14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75"/>
              </a:lnSpc>
            </a:pPr>
            <a:r>
              <a:rPr lang="en-US" sz="11972" b="1" i="1" spc="-838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8028142"/>
            <a:ext cx="1883423" cy="14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75"/>
              </a:lnSpc>
            </a:pPr>
            <a:r>
              <a:rPr lang="en-US" sz="11972" b="1" i="1" spc="-838">
                <a:solidFill>
                  <a:srgbClr val="05007F"/>
                </a:solidFill>
                <a:latin typeface="Playfair Display Medium Italics"/>
                <a:ea typeface="Playfair Display Medium Italics"/>
                <a:cs typeface="Playfair Display Medium Italics"/>
                <a:sym typeface="Playfair Display Medium Italics"/>
              </a:rPr>
              <a:t>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35510" y="2551498"/>
            <a:ext cx="723486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-75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Mythology as a Cultural Framework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61130" y="524145"/>
            <a:ext cx="5165903" cy="75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8"/>
              </a:lnSpc>
            </a:pPr>
            <a:r>
              <a:rPr lang="en-US" sz="3963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The Oracle of Delphi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5510" y="3265653"/>
            <a:ext cx="8433371" cy="324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Polytheistic beliefs guided decisions and daily behaviors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Natural forces—storms, harvests, seas—were linked to divine influence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A0100"/>
                </a:solidFill>
                <a:latin typeface="Arial MT Pro"/>
                <a:ea typeface="Arial MT Pro"/>
                <a:cs typeface="Arial MT Pro"/>
                <a:sym typeface="Arial MT Pro"/>
              </a:rPr>
              <a:t>Rituals sought protection, prosperity, and balance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87381" y="7140202"/>
            <a:ext cx="6929628" cy="144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Temples served as religious, cultural, and administrative centers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Annual festivals brought together entire communities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Oracles and sacred sites were visited for guidance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72700" y="8963025"/>
            <a:ext cx="7587631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EBEBDF"/>
                </a:solidFill>
                <a:latin typeface="Arial MT Pro"/>
                <a:ea typeface="Arial MT Pro"/>
                <a:cs typeface="Arial MT Pro"/>
                <a:sym typeface="Arial MT Pro"/>
              </a:rPr>
              <a:t>More than 1,000 local festivals were celebrated across Greek lands annually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2569" y="1329911"/>
            <a:ext cx="5720383" cy="7627178"/>
          </a:xfrm>
          <a:custGeom>
            <a:avLst/>
            <a:gdLst/>
            <a:ahLst/>
            <a:cxnLst/>
            <a:rect l="l" t="t" r="r" b="b"/>
            <a:pathLst>
              <a:path w="5720383" h="7627178">
                <a:moveTo>
                  <a:pt x="0" y="0"/>
                </a:moveTo>
                <a:lnTo>
                  <a:pt x="5720383" y="0"/>
                </a:lnTo>
                <a:lnTo>
                  <a:pt x="5720383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40505" y="1329911"/>
            <a:ext cx="5720383" cy="7627178"/>
          </a:xfrm>
          <a:custGeom>
            <a:avLst/>
            <a:gdLst/>
            <a:ahLst/>
            <a:cxnLst/>
            <a:rect l="l" t="t" r="r" b="b"/>
            <a:pathLst>
              <a:path w="5720383" h="7627178">
                <a:moveTo>
                  <a:pt x="0" y="0"/>
                </a:moveTo>
                <a:lnTo>
                  <a:pt x="5720383" y="0"/>
                </a:lnTo>
                <a:lnTo>
                  <a:pt x="5720383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7199" y="1028700"/>
            <a:ext cx="5720383" cy="7627178"/>
          </a:xfrm>
          <a:custGeom>
            <a:avLst/>
            <a:gdLst/>
            <a:ahLst/>
            <a:cxnLst/>
            <a:rect l="l" t="t" r="r" b="b"/>
            <a:pathLst>
              <a:path w="5720383" h="7627178">
                <a:moveTo>
                  <a:pt x="0" y="0"/>
                </a:moveTo>
                <a:lnTo>
                  <a:pt x="5720383" y="0"/>
                </a:lnTo>
                <a:lnTo>
                  <a:pt x="5720383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66657" y="1028700"/>
            <a:ext cx="5720383" cy="7627178"/>
          </a:xfrm>
          <a:custGeom>
            <a:avLst/>
            <a:gdLst/>
            <a:ahLst/>
            <a:cxnLst/>
            <a:rect l="l" t="t" r="r" b="b"/>
            <a:pathLst>
              <a:path w="5720383" h="7627178">
                <a:moveTo>
                  <a:pt x="0" y="0"/>
                </a:moveTo>
                <a:lnTo>
                  <a:pt x="5720383" y="0"/>
                </a:lnTo>
                <a:lnTo>
                  <a:pt x="5720383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59394" y="332441"/>
            <a:ext cx="12599351" cy="9449513"/>
          </a:xfrm>
          <a:custGeom>
            <a:avLst/>
            <a:gdLst/>
            <a:ahLst/>
            <a:cxnLst/>
            <a:rect l="l" t="t" r="r" b="b"/>
            <a:pathLst>
              <a:path w="12599351" h="9449513">
                <a:moveTo>
                  <a:pt x="0" y="0"/>
                </a:moveTo>
                <a:lnTo>
                  <a:pt x="12599351" y="0"/>
                </a:lnTo>
                <a:lnTo>
                  <a:pt x="12599351" y="9449513"/>
                </a:lnTo>
                <a:lnTo>
                  <a:pt x="0" y="9449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1025" y="728411"/>
            <a:ext cx="5720383" cy="7627178"/>
          </a:xfrm>
          <a:custGeom>
            <a:avLst/>
            <a:gdLst/>
            <a:ahLst/>
            <a:cxnLst/>
            <a:rect l="l" t="t" r="r" b="b"/>
            <a:pathLst>
              <a:path w="5720383" h="7627178">
                <a:moveTo>
                  <a:pt x="0" y="0"/>
                </a:moveTo>
                <a:lnTo>
                  <a:pt x="5720383" y="0"/>
                </a:lnTo>
                <a:lnTo>
                  <a:pt x="5720383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31287" y="728411"/>
            <a:ext cx="5720383" cy="7627178"/>
          </a:xfrm>
          <a:custGeom>
            <a:avLst/>
            <a:gdLst/>
            <a:ahLst/>
            <a:cxnLst/>
            <a:rect l="l" t="t" r="r" b="b"/>
            <a:pathLst>
              <a:path w="5720383" h="7627178">
                <a:moveTo>
                  <a:pt x="0" y="0"/>
                </a:moveTo>
                <a:lnTo>
                  <a:pt x="5720383" y="0"/>
                </a:lnTo>
                <a:lnTo>
                  <a:pt x="5720383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Egyéni</PresentationFormat>
  <Paragraphs>60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 MT Pro Bold</vt:lpstr>
      <vt:lpstr>Arial</vt:lpstr>
      <vt:lpstr>Arial MT Pro</vt:lpstr>
      <vt:lpstr>Calibri</vt:lpstr>
      <vt:lpstr>Playfair Display Medium Italics</vt:lpstr>
      <vt:lpstr>Arimo</vt:lpstr>
      <vt:lpstr>Playfair Display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Ancient Greece Presentation</dc:title>
  <dc:creator>Hajdúné Tyukász Zsuzsanna</dc:creator>
  <cp:lastModifiedBy>Hajdúné Tyukász Zsuzsanna</cp:lastModifiedBy>
  <cp:revision>2</cp:revision>
  <dcterms:created xsi:type="dcterms:W3CDTF">2006-08-16T00:00:00Z</dcterms:created>
  <dcterms:modified xsi:type="dcterms:W3CDTF">2026-04-01T14:20:18Z</dcterms:modified>
  <dc:identifier>DAHEaM9yGaw</dc:identifier>
</cp:coreProperties>
</file>